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Lst>
  <p:sldSz cx="18288000" cy="10287000"/>
  <p:notesSz cx="6858000" cy="9144000"/>
  <p:embeddedFontLst>
    <p:embeddedFont>
      <p:font typeface="Lato" panose="020F0502020204030203" pitchFamily="34" charset="0"/>
      <p:regular r:id="rId34"/>
      <p:bold r:id="rId35"/>
      <p:italic r:id="rId36"/>
      <p:boldItalic r:id="rId37"/>
    </p:embeddedFont>
    <p:embeddedFont>
      <p:font typeface="Lato Bold" panose="020F0502020204030203" pitchFamily="34"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68964E-EFA4-E1A7-C07D-D02A6AD3B4FB}" v="19" dt="2025-12-21T12:19:30.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1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D8A6E-BDCB-459E-9670-CDF0683D1456}" type="datetimeFigureOut">
              <a:rPr lang="tr-TR" smtClean="0"/>
              <a:t>21.12.2025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BEBDCE-AD54-44C8-8C89-E03FF8D1FFFE}" type="slidenum">
              <a:rPr lang="tr-TR" smtClean="0"/>
              <a:t>‹#›</a:t>
            </a:fld>
            <a:endParaRPr lang="tr-TR"/>
          </a:p>
        </p:txBody>
      </p:sp>
    </p:spTree>
    <p:extLst>
      <p:ext uri="{BB962C8B-B14F-4D97-AF65-F5344CB8AC3E}">
        <p14:creationId xmlns:p14="http://schemas.microsoft.com/office/powerpoint/2010/main" val="396233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BEBDCE-AD54-44C8-8C89-E03FF8D1FFFE}" type="slidenum">
              <a:rPr lang="tr-TR" smtClean="0"/>
              <a:t>19</a:t>
            </a:fld>
            <a:endParaRPr lang="tr-TR"/>
          </a:p>
        </p:txBody>
      </p:sp>
    </p:spTree>
    <p:extLst>
      <p:ext uri="{BB962C8B-B14F-4D97-AF65-F5344CB8AC3E}">
        <p14:creationId xmlns:p14="http://schemas.microsoft.com/office/powerpoint/2010/main" val="242623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C0BEBDCE-AD54-44C8-8C89-E03FF8D1FFFE}" type="slidenum">
              <a:rPr lang="tr-TR" smtClean="0"/>
              <a:t>30</a:t>
            </a:fld>
            <a:endParaRPr lang="tr-TR"/>
          </a:p>
        </p:txBody>
      </p:sp>
    </p:spTree>
    <p:extLst>
      <p:ext uri="{BB962C8B-B14F-4D97-AF65-F5344CB8AC3E}">
        <p14:creationId xmlns:p14="http://schemas.microsoft.com/office/powerpoint/2010/main" val="113654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Freeform 2"/>
          <p:cNvSpPr/>
          <p:nvPr/>
        </p:nvSpPr>
        <p:spPr>
          <a:xfrm>
            <a:off x="1992735" y="946109"/>
            <a:ext cx="711874" cy="643276"/>
          </a:xfrm>
          <a:custGeom>
            <a:avLst/>
            <a:gdLst/>
            <a:ahLst/>
            <a:cxnLst/>
            <a:rect l="l" t="t" r="r" b="b"/>
            <a:pathLst>
              <a:path w="711874" h="643276">
                <a:moveTo>
                  <a:pt x="0" y="0"/>
                </a:moveTo>
                <a:lnTo>
                  <a:pt x="711874" y="0"/>
                </a:lnTo>
                <a:lnTo>
                  <a:pt x="711874" y="643275"/>
                </a:lnTo>
                <a:lnTo>
                  <a:pt x="0" y="643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TextBox 3"/>
          <p:cNvSpPr txBox="1"/>
          <p:nvPr/>
        </p:nvSpPr>
        <p:spPr>
          <a:xfrm>
            <a:off x="1992735" y="2667827"/>
            <a:ext cx="9750800" cy="4189118"/>
          </a:xfrm>
          <a:prstGeom prst="rect">
            <a:avLst/>
          </a:prstGeom>
        </p:spPr>
        <p:txBody>
          <a:bodyPr lIns="0" tIns="0" rIns="0" bIns="0" rtlCol="0" anchor="t">
            <a:spAutoFit/>
          </a:bodyPr>
          <a:lstStyle/>
          <a:p>
            <a:pPr algn="l">
              <a:lnSpc>
                <a:spcPts val="10800"/>
              </a:lnSpc>
            </a:pPr>
            <a:r>
              <a:rPr lang="en-US" sz="10800">
                <a:solidFill>
                  <a:srgbClr val="253439"/>
                </a:solidFill>
                <a:latin typeface="Lato"/>
                <a:ea typeface="Lato"/>
                <a:cs typeface="Lato"/>
                <a:sym typeface="Lato"/>
              </a:rPr>
              <a:t>LICENSE PLATE RECOGNITION</a:t>
            </a:r>
          </a:p>
        </p:txBody>
      </p:sp>
      <p:sp>
        <p:nvSpPr>
          <p:cNvPr id="4" name="TextBox 4"/>
          <p:cNvSpPr txBox="1"/>
          <p:nvPr/>
        </p:nvSpPr>
        <p:spPr>
          <a:xfrm>
            <a:off x="8372351" y="8539468"/>
            <a:ext cx="8457083" cy="302895"/>
          </a:xfrm>
          <a:prstGeom prst="rect">
            <a:avLst/>
          </a:prstGeom>
        </p:spPr>
        <p:txBody>
          <a:bodyPr lIns="0" tIns="0" rIns="0" bIns="0" rtlCol="0" anchor="t">
            <a:spAutoFit/>
          </a:bodyPr>
          <a:lstStyle/>
          <a:p>
            <a:pPr algn="r">
              <a:lnSpc>
                <a:spcPts val="2310"/>
              </a:lnSpc>
            </a:pPr>
            <a:r>
              <a:rPr lang="en-US" sz="2100" dirty="0">
                <a:solidFill>
                  <a:srgbClr val="253439"/>
                </a:solidFill>
                <a:latin typeface="Lato"/>
                <a:ea typeface="Lato"/>
                <a:cs typeface="Lato"/>
                <a:sym typeface="Lato"/>
              </a:rPr>
              <a:t>Written by Hira Yalçın,</a:t>
            </a:r>
            <a:r>
              <a:rPr lang="tr-TR" sz="2100" dirty="0">
                <a:solidFill>
                  <a:srgbClr val="253439"/>
                </a:solidFill>
                <a:latin typeface="Lato"/>
                <a:ea typeface="Lato"/>
                <a:cs typeface="Lato"/>
                <a:sym typeface="Lato"/>
              </a:rPr>
              <a:t> Beren Köse, Dilara Yılmaz, </a:t>
            </a:r>
            <a:r>
              <a:rPr lang="tr-TR" sz="2100" dirty="0" err="1">
                <a:solidFill>
                  <a:srgbClr val="253439"/>
                </a:solidFill>
                <a:latin typeface="Lato"/>
                <a:ea typeface="Lato"/>
                <a:cs typeface="Lato"/>
                <a:sym typeface="Lato"/>
              </a:rPr>
              <a:t>Ebrar</a:t>
            </a:r>
            <a:r>
              <a:rPr lang="tr-TR" sz="2100" dirty="0">
                <a:solidFill>
                  <a:srgbClr val="253439"/>
                </a:solidFill>
                <a:latin typeface="Lato"/>
                <a:ea typeface="Lato"/>
                <a:cs typeface="Lato"/>
                <a:sym typeface="Lato"/>
              </a:rPr>
              <a:t> Yılmaz</a:t>
            </a:r>
            <a:endParaRPr lang="en-US" sz="2100" dirty="0">
              <a:solidFill>
                <a:srgbClr val="253439"/>
              </a:solidFill>
              <a:latin typeface="Lato"/>
              <a:ea typeface="Lato"/>
              <a:cs typeface="Lato"/>
              <a:sym typeface="Lato"/>
            </a:endParaRPr>
          </a:p>
        </p:txBody>
      </p:sp>
      <p:sp>
        <p:nvSpPr>
          <p:cNvPr id="5" name="TextBox 5"/>
          <p:cNvSpPr txBox="1"/>
          <p:nvPr/>
        </p:nvSpPr>
        <p:spPr>
          <a:xfrm>
            <a:off x="2868873" y="958067"/>
            <a:ext cx="1599084" cy="613029"/>
          </a:xfrm>
          <a:prstGeom prst="rect">
            <a:avLst/>
          </a:prstGeom>
        </p:spPr>
        <p:txBody>
          <a:bodyPr lIns="0" tIns="0" rIns="0" bIns="0" rtlCol="0" anchor="t">
            <a:spAutoFit/>
          </a:bodyPr>
          <a:lstStyle/>
          <a:p>
            <a:pPr algn="l">
              <a:lnSpc>
                <a:spcPts val="2328"/>
              </a:lnSpc>
            </a:pPr>
            <a:r>
              <a:rPr lang="en-US" sz="2400" b="1">
                <a:solidFill>
                  <a:srgbClr val="253439"/>
                </a:solidFill>
                <a:latin typeface="Lato Bold"/>
                <a:ea typeface="Lato Bold"/>
                <a:cs typeface="Lato Bold"/>
                <a:sym typeface="Lato Bold"/>
              </a:rPr>
              <a:t>Atatürk University</a:t>
            </a:r>
          </a:p>
        </p:txBody>
      </p:sp>
      <p:sp>
        <p:nvSpPr>
          <p:cNvPr id="6" name="TextBox 6"/>
          <p:cNvSpPr txBox="1"/>
          <p:nvPr/>
        </p:nvSpPr>
        <p:spPr>
          <a:xfrm rot="5400000">
            <a:off x="14226962" y="4992052"/>
            <a:ext cx="4883001" cy="302895"/>
          </a:xfrm>
          <a:prstGeom prst="rect">
            <a:avLst/>
          </a:prstGeom>
        </p:spPr>
        <p:txBody>
          <a:bodyPr lIns="0" tIns="0" rIns="0" bIns="0" rtlCol="0" anchor="t">
            <a:spAutoFit/>
          </a:bodyPr>
          <a:lstStyle/>
          <a:p>
            <a:pPr algn="ctr">
              <a:lnSpc>
                <a:spcPts val="2310"/>
              </a:lnSpc>
            </a:pPr>
            <a:r>
              <a:rPr lang="en-US" sz="2100">
                <a:solidFill>
                  <a:srgbClr val="253439"/>
                </a:solidFill>
                <a:latin typeface="Lato"/>
                <a:ea typeface="Lato"/>
                <a:cs typeface="Lato"/>
                <a:sym typeface="Lato"/>
              </a:rPr>
              <a:t>23 December 2025</a:t>
            </a:r>
          </a:p>
        </p:txBody>
      </p:sp>
      <p:sp>
        <p:nvSpPr>
          <p:cNvPr id="7" name="TextBox 7"/>
          <p:cNvSpPr txBox="1"/>
          <p:nvPr/>
        </p:nvSpPr>
        <p:spPr>
          <a:xfrm>
            <a:off x="8372351" y="8955405"/>
            <a:ext cx="8457083" cy="302895"/>
          </a:xfrm>
          <a:prstGeom prst="rect">
            <a:avLst/>
          </a:prstGeom>
        </p:spPr>
        <p:txBody>
          <a:bodyPr lIns="0" tIns="0" rIns="0" bIns="0" rtlCol="0" anchor="t">
            <a:spAutoFit/>
          </a:bodyPr>
          <a:lstStyle/>
          <a:p>
            <a:pPr algn="r">
              <a:lnSpc>
                <a:spcPts val="2310"/>
              </a:lnSpc>
            </a:pPr>
            <a:r>
              <a:rPr lang="en-US" sz="2100" dirty="0">
                <a:solidFill>
                  <a:srgbClr val="253439"/>
                </a:solidFill>
                <a:latin typeface="Lato"/>
                <a:ea typeface="Lato"/>
                <a:cs typeface="Lato"/>
                <a:sym typeface="Lato"/>
              </a:rPr>
              <a:t>Student ID: 240711002,</a:t>
            </a:r>
            <a:r>
              <a:rPr lang="tr-TR" sz="2100" dirty="0">
                <a:solidFill>
                  <a:srgbClr val="253439"/>
                </a:solidFill>
                <a:latin typeface="Lato"/>
                <a:ea typeface="Lato"/>
                <a:cs typeface="Lato"/>
                <a:sym typeface="Lato"/>
              </a:rPr>
              <a:t> </a:t>
            </a:r>
            <a:r>
              <a:rPr lang="en-US" sz="2100" dirty="0">
                <a:solidFill>
                  <a:srgbClr val="253439"/>
                </a:solidFill>
                <a:latin typeface="Lato"/>
                <a:ea typeface="Lato"/>
                <a:cs typeface="Lato"/>
                <a:sym typeface="Lato"/>
              </a:rPr>
              <a:t>2407110</a:t>
            </a:r>
            <a:r>
              <a:rPr lang="tr-TR" sz="2100" dirty="0">
                <a:solidFill>
                  <a:srgbClr val="253439"/>
                </a:solidFill>
                <a:latin typeface="Lato"/>
                <a:ea typeface="Lato"/>
                <a:cs typeface="Lato"/>
                <a:sym typeface="Lato"/>
              </a:rPr>
              <a:t>31</a:t>
            </a:r>
            <a:r>
              <a:rPr lang="en-US" sz="2100" dirty="0">
                <a:solidFill>
                  <a:srgbClr val="253439"/>
                </a:solidFill>
                <a:latin typeface="Lato"/>
                <a:ea typeface="Lato"/>
                <a:cs typeface="Lato"/>
                <a:sym typeface="Lato"/>
              </a:rPr>
              <a:t>,</a:t>
            </a:r>
            <a:r>
              <a:rPr lang="tr-TR" sz="2100" dirty="0">
                <a:solidFill>
                  <a:srgbClr val="253439"/>
                </a:solidFill>
                <a:latin typeface="Lato"/>
                <a:ea typeface="Lato"/>
                <a:cs typeface="Lato"/>
                <a:sym typeface="Lato"/>
              </a:rPr>
              <a:t> </a:t>
            </a:r>
            <a:r>
              <a:rPr lang="en-US" sz="2100" dirty="0">
                <a:solidFill>
                  <a:srgbClr val="253439"/>
                </a:solidFill>
                <a:latin typeface="Lato"/>
                <a:ea typeface="Lato"/>
                <a:cs typeface="Lato"/>
                <a:sym typeface="Lato"/>
              </a:rPr>
              <a:t>2407110</a:t>
            </a:r>
            <a:r>
              <a:rPr lang="tr-TR" sz="2100" dirty="0">
                <a:solidFill>
                  <a:srgbClr val="253439"/>
                </a:solidFill>
                <a:latin typeface="Lato"/>
                <a:ea typeface="Lato"/>
                <a:cs typeface="Lato"/>
                <a:sym typeface="Lato"/>
              </a:rPr>
              <a:t>16</a:t>
            </a:r>
            <a:r>
              <a:rPr lang="en-US" sz="2100" dirty="0">
                <a:solidFill>
                  <a:srgbClr val="253439"/>
                </a:solidFill>
                <a:latin typeface="Lato"/>
                <a:ea typeface="Lato"/>
                <a:cs typeface="Lato"/>
                <a:sym typeface="Lato"/>
              </a:rPr>
              <a:t>,</a:t>
            </a:r>
            <a:r>
              <a:rPr lang="tr-TR" sz="2100" dirty="0">
                <a:solidFill>
                  <a:srgbClr val="253439"/>
                </a:solidFill>
                <a:latin typeface="Lato"/>
                <a:ea typeface="Lato"/>
                <a:cs typeface="Lato"/>
                <a:sym typeface="Lato"/>
              </a:rPr>
              <a:t> </a:t>
            </a:r>
            <a:r>
              <a:rPr lang="en-US" sz="2100" dirty="0">
                <a:solidFill>
                  <a:srgbClr val="253439"/>
                </a:solidFill>
                <a:latin typeface="Lato"/>
                <a:ea typeface="Lato"/>
                <a:cs typeface="Lato"/>
                <a:sym typeface="Lato"/>
              </a:rPr>
              <a:t>2407110</a:t>
            </a:r>
            <a:r>
              <a:rPr lang="tr-TR" sz="2100" dirty="0">
                <a:solidFill>
                  <a:srgbClr val="253439"/>
                </a:solidFill>
                <a:latin typeface="Lato"/>
                <a:ea typeface="Lato"/>
                <a:cs typeface="Lato"/>
                <a:sym typeface="Lato"/>
              </a:rPr>
              <a:t>14</a:t>
            </a:r>
            <a:endParaRPr lang="en-US" sz="2100" dirty="0">
              <a:solidFill>
                <a:srgbClr val="253439"/>
              </a:solidFill>
              <a:latin typeface="Lato"/>
              <a:ea typeface="Lato"/>
              <a:cs typeface="Lato"/>
              <a:sym typeface="Lato"/>
            </a:endParaRPr>
          </a:p>
        </p:txBody>
      </p:sp>
      <p:grpSp>
        <p:nvGrpSpPr>
          <p:cNvPr id="8" name="Group 8"/>
          <p:cNvGrpSpPr/>
          <p:nvPr/>
        </p:nvGrpSpPr>
        <p:grpSpPr>
          <a:xfrm rot="-5400000">
            <a:off x="4712497" y="4591188"/>
            <a:ext cx="225880" cy="5403316"/>
            <a:chOff x="0" y="0"/>
            <a:chExt cx="301173" cy="7204422"/>
          </a:xfrm>
        </p:grpSpPr>
        <p:grpSp>
          <p:nvGrpSpPr>
            <p:cNvPr id="9" name="Group 9"/>
            <p:cNvGrpSpPr/>
            <p:nvPr/>
          </p:nvGrpSpPr>
          <p:grpSpPr>
            <a:xfrm>
              <a:off x="0" y="0"/>
              <a:ext cx="301173" cy="7204422"/>
              <a:chOff x="0" y="0"/>
              <a:chExt cx="59491" cy="1423096"/>
            </a:xfrm>
          </p:grpSpPr>
          <p:sp>
            <p:nvSpPr>
              <p:cNvPr id="10" name="Freeform 10"/>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tr-TR"/>
              </a:p>
            </p:txBody>
          </p:sp>
          <p:sp>
            <p:nvSpPr>
              <p:cNvPr id="11" name="TextBox 11"/>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0" y="0"/>
              <a:ext cx="301173" cy="1830478"/>
              <a:chOff x="0" y="0"/>
              <a:chExt cx="59491" cy="361576"/>
            </a:xfrm>
          </p:grpSpPr>
          <p:sp>
            <p:nvSpPr>
              <p:cNvPr id="13" name="Freeform 13"/>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tr-TR"/>
              </a:p>
            </p:txBody>
          </p:sp>
          <p:sp>
            <p:nvSpPr>
              <p:cNvPr id="14" name="TextBox 14"/>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0" y="1828197"/>
              <a:ext cx="301173" cy="795134"/>
              <a:chOff x="0" y="0"/>
              <a:chExt cx="59491" cy="157064"/>
            </a:xfrm>
          </p:grpSpPr>
          <p:sp>
            <p:nvSpPr>
              <p:cNvPr id="16" name="Freeform 16"/>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17" name="TextBox 17"/>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grpSp>
        <p:nvGrpSpPr>
          <p:cNvPr id="18" name="Group 18"/>
          <p:cNvGrpSpPr/>
          <p:nvPr/>
        </p:nvGrpSpPr>
        <p:grpSpPr>
          <a:xfrm>
            <a:off x="15477180" y="1130365"/>
            <a:ext cx="1352255" cy="274763"/>
            <a:chOff x="0" y="0"/>
            <a:chExt cx="1803007" cy="366350"/>
          </a:xfrm>
        </p:grpSpPr>
        <p:grpSp>
          <p:nvGrpSpPr>
            <p:cNvPr id="19" name="Group 19"/>
            <p:cNvGrpSpPr/>
            <p:nvPr/>
          </p:nvGrpSpPr>
          <p:grpSpPr>
            <a:xfrm rot="-5400000">
              <a:off x="0" y="0"/>
              <a:ext cx="366350" cy="366350"/>
              <a:chOff x="0" y="0"/>
              <a:chExt cx="178795" cy="178795"/>
            </a:xfrm>
          </p:grpSpPr>
          <p:sp>
            <p:nvSpPr>
              <p:cNvPr id="20" name="Freeform 20"/>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tr-TR"/>
              </a:p>
            </p:txBody>
          </p:sp>
          <p:sp>
            <p:nvSpPr>
              <p:cNvPr id="21" name="TextBox 21"/>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rot="-5400000">
              <a:off x="718328" y="0"/>
              <a:ext cx="366350" cy="366350"/>
              <a:chOff x="0" y="0"/>
              <a:chExt cx="178795" cy="178795"/>
            </a:xfrm>
          </p:grpSpPr>
          <p:sp>
            <p:nvSpPr>
              <p:cNvPr id="23" name="Freeform 23"/>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tr-TR"/>
              </a:p>
            </p:txBody>
          </p:sp>
          <p:sp>
            <p:nvSpPr>
              <p:cNvPr id="24" name="TextBox 24"/>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rot="-5400000">
              <a:off x="1436657" y="0"/>
              <a:ext cx="366350" cy="366350"/>
              <a:chOff x="0" y="0"/>
              <a:chExt cx="178795" cy="178795"/>
            </a:xfrm>
          </p:grpSpPr>
          <p:sp>
            <p:nvSpPr>
              <p:cNvPr id="26" name="Freeform 26"/>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tr-TR"/>
              </a:p>
            </p:txBody>
          </p:sp>
          <p:sp>
            <p:nvSpPr>
              <p:cNvPr id="27" name="TextBox 27"/>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grpSp>
        <p:nvGrpSpPr>
          <p:cNvPr id="28" name="Group 28"/>
          <p:cNvGrpSpPr/>
          <p:nvPr/>
        </p:nvGrpSpPr>
        <p:grpSpPr>
          <a:xfrm>
            <a:off x="-381720" y="-218676"/>
            <a:ext cx="1410420" cy="10724351"/>
            <a:chOff x="0" y="0"/>
            <a:chExt cx="371469" cy="2824521"/>
          </a:xfrm>
        </p:grpSpPr>
        <p:sp>
          <p:nvSpPr>
            <p:cNvPr id="29" name="Freeform 29"/>
            <p:cNvSpPr/>
            <p:nvPr/>
          </p:nvSpPr>
          <p:spPr>
            <a:xfrm>
              <a:off x="0" y="0"/>
              <a:ext cx="371469" cy="2824520"/>
            </a:xfrm>
            <a:custGeom>
              <a:avLst/>
              <a:gdLst/>
              <a:ahLst/>
              <a:cxnLst/>
              <a:rect l="l" t="t" r="r" b="b"/>
              <a:pathLst>
                <a:path w="371469" h="2824520">
                  <a:moveTo>
                    <a:pt x="0" y="0"/>
                  </a:moveTo>
                  <a:lnTo>
                    <a:pt x="371469" y="0"/>
                  </a:lnTo>
                  <a:lnTo>
                    <a:pt x="371469" y="2824520"/>
                  </a:lnTo>
                  <a:lnTo>
                    <a:pt x="0" y="2824520"/>
                  </a:lnTo>
                  <a:close/>
                </a:path>
              </a:pathLst>
            </a:custGeom>
            <a:solidFill>
              <a:srgbClr val="7C898B"/>
            </a:solidFill>
          </p:spPr>
          <p:txBody>
            <a:bodyPr/>
            <a:lstStyle/>
            <a:p>
              <a:endParaRPr lang="tr-TR"/>
            </a:p>
          </p:txBody>
        </p:sp>
        <p:sp>
          <p:nvSpPr>
            <p:cNvPr id="30" name="TextBox 30"/>
            <p:cNvSpPr txBox="1"/>
            <p:nvPr/>
          </p:nvSpPr>
          <p:spPr>
            <a:xfrm>
              <a:off x="0" y="-38100"/>
              <a:ext cx="371469" cy="2862621"/>
            </a:xfrm>
            <a:prstGeom prst="rect">
              <a:avLst/>
            </a:prstGeom>
          </p:spPr>
          <p:txBody>
            <a:bodyPr lIns="50800" tIns="50800" rIns="50800" bIns="50800" rtlCol="0" anchor="ctr"/>
            <a:lstStyle/>
            <a:p>
              <a:pPr algn="ctr">
                <a:lnSpc>
                  <a:spcPts val="2799"/>
                </a:lnSpc>
              </a:pPr>
              <a:endParaRPr/>
            </a:p>
          </p:txBody>
        </p:sp>
      </p:grpSp>
      <p:grpSp>
        <p:nvGrpSpPr>
          <p:cNvPr id="31" name="Group 31"/>
          <p:cNvGrpSpPr/>
          <p:nvPr/>
        </p:nvGrpSpPr>
        <p:grpSpPr>
          <a:xfrm>
            <a:off x="-229320" y="-66276"/>
            <a:ext cx="1258020" cy="1655660"/>
            <a:chOff x="0" y="0"/>
            <a:chExt cx="331330" cy="436059"/>
          </a:xfrm>
        </p:grpSpPr>
        <p:sp>
          <p:nvSpPr>
            <p:cNvPr id="32" name="Freeform 32"/>
            <p:cNvSpPr/>
            <p:nvPr/>
          </p:nvSpPr>
          <p:spPr>
            <a:xfrm>
              <a:off x="0" y="0"/>
              <a:ext cx="331330" cy="436059"/>
            </a:xfrm>
            <a:custGeom>
              <a:avLst/>
              <a:gdLst/>
              <a:ahLst/>
              <a:cxnLst/>
              <a:rect l="l" t="t" r="r" b="b"/>
              <a:pathLst>
                <a:path w="331330" h="436059">
                  <a:moveTo>
                    <a:pt x="0" y="0"/>
                  </a:moveTo>
                  <a:lnTo>
                    <a:pt x="331330" y="0"/>
                  </a:lnTo>
                  <a:lnTo>
                    <a:pt x="331330" y="436059"/>
                  </a:lnTo>
                  <a:lnTo>
                    <a:pt x="0" y="436059"/>
                  </a:lnTo>
                  <a:close/>
                </a:path>
              </a:pathLst>
            </a:custGeom>
            <a:solidFill>
              <a:srgbClr val="253439"/>
            </a:solidFill>
          </p:spPr>
          <p:txBody>
            <a:bodyPr/>
            <a:lstStyle/>
            <a:p>
              <a:endParaRPr lang="tr-TR"/>
            </a:p>
          </p:txBody>
        </p:sp>
        <p:sp>
          <p:nvSpPr>
            <p:cNvPr id="33" name="TextBox 33"/>
            <p:cNvSpPr txBox="1"/>
            <p:nvPr/>
          </p:nvSpPr>
          <p:spPr>
            <a:xfrm>
              <a:off x="0" y="-38100"/>
              <a:ext cx="331330" cy="474159"/>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891715" y="2076228"/>
            <a:ext cx="6737158" cy="6257162"/>
          </a:xfrm>
          <a:prstGeom prst="rect">
            <a:avLst/>
          </a:prstGeom>
        </p:spPr>
        <p:txBody>
          <a:bodyPr lIns="0" tIns="0" rIns="0" bIns="0" rtlCol="0" anchor="t">
            <a:spAutoFit/>
          </a:bodyPr>
          <a:lstStyle/>
          <a:p>
            <a:pPr marL="0" lvl="0" indent="0" algn="l">
              <a:lnSpc>
                <a:spcPts val="4059"/>
              </a:lnSpc>
              <a:spcBef>
                <a:spcPct val="0"/>
              </a:spcBef>
            </a:pPr>
            <a:r>
              <a:rPr lang="en-US" sz="2899" spc="-57" dirty="0">
                <a:solidFill>
                  <a:srgbClr val="1C191A"/>
                </a:solidFill>
                <a:latin typeface="Lato"/>
                <a:ea typeface="Lato"/>
                <a:cs typeface="Lato"/>
                <a:sym typeface="Lato"/>
              </a:rPr>
              <a:t>After detecting the license plate, the detected region is cropped and passed to an Optical Character Recognition (OCR) module. The OCR system extracts individual characters from the plate and converts them into readable text.</a:t>
            </a:r>
            <a:endParaRPr lang="tr-TR" sz="2899" spc="-57" dirty="0">
              <a:solidFill>
                <a:srgbClr val="1C191A"/>
              </a:solidFill>
              <a:latin typeface="Lato"/>
              <a:ea typeface="Lato"/>
              <a:cs typeface="Lato"/>
              <a:sym typeface="Lato"/>
            </a:endParaRPr>
          </a:p>
          <a:p>
            <a:pPr marL="0" lvl="0" indent="0" algn="l">
              <a:lnSpc>
                <a:spcPts val="4059"/>
              </a:lnSpc>
              <a:spcBef>
                <a:spcPct val="0"/>
              </a:spcBef>
            </a:pPr>
            <a:r>
              <a:rPr lang="en-US" sz="2899" b="1" spc="-57" dirty="0">
                <a:solidFill>
                  <a:srgbClr val="1C191A"/>
                </a:solidFill>
                <a:latin typeface="Lato"/>
                <a:ea typeface="Lato"/>
                <a:cs typeface="Lato"/>
                <a:sym typeface="Lato"/>
              </a:rPr>
              <a:t>(Plaka </a:t>
            </a:r>
            <a:r>
              <a:rPr lang="en-US" sz="2899" b="1" spc="-57" dirty="0" err="1">
                <a:solidFill>
                  <a:srgbClr val="1C191A"/>
                </a:solidFill>
                <a:latin typeface="Lato"/>
                <a:ea typeface="Lato"/>
                <a:cs typeface="Lato"/>
                <a:sym typeface="Lato"/>
              </a:rPr>
              <a:t>tespit</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edildikten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sonra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ilgili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bölge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kırpılarak</a:t>
            </a:r>
            <a:r>
              <a:rPr lang="en-US" sz="2899" b="1" spc="-57" dirty="0">
                <a:solidFill>
                  <a:srgbClr val="1C191A"/>
                </a:solidFill>
                <a:latin typeface="Lato"/>
                <a:ea typeface="Lato"/>
                <a:cs typeface="Lato"/>
                <a:sym typeface="Lato"/>
              </a:rPr>
              <a:t> Optik </a:t>
            </a:r>
            <a:r>
              <a:rPr lang="en-US" sz="2899" b="1" spc="-57" dirty="0" err="1">
                <a:solidFill>
                  <a:srgbClr val="1C191A"/>
                </a:solidFill>
                <a:latin typeface="Lato"/>
                <a:ea typeface="Lato"/>
                <a:cs typeface="Lato"/>
                <a:sym typeface="Lato"/>
              </a:rPr>
              <a:t>Karakter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Tanıma</a:t>
            </a:r>
            <a:r>
              <a:rPr lang="en-US" sz="2899" b="1" spc="-57" dirty="0">
                <a:solidFill>
                  <a:srgbClr val="1C191A"/>
                </a:solidFill>
                <a:latin typeface="Lato"/>
                <a:ea typeface="Lato"/>
                <a:cs typeface="Lato"/>
                <a:sym typeface="Lato"/>
              </a:rPr>
              <a:t> (Optical Character Recognition – OCR) </a:t>
            </a:r>
            <a:r>
              <a:rPr lang="en-US" sz="2899" b="1" spc="-57" dirty="0" err="1">
                <a:solidFill>
                  <a:srgbClr val="1C191A"/>
                </a:solidFill>
                <a:latin typeface="Lato"/>
                <a:ea typeface="Lato"/>
                <a:cs typeface="Lato"/>
                <a:sym typeface="Lato"/>
              </a:rPr>
              <a:t>modülüne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aktarılmıştır</a:t>
            </a:r>
            <a:r>
              <a:rPr lang="en-US" sz="2899" b="1" spc="-57" dirty="0">
                <a:solidFill>
                  <a:srgbClr val="1C191A"/>
                </a:solidFill>
                <a:latin typeface="Lato"/>
                <a:ea typeface="Lato"/>
                <a:cs typeface="Lato"/>
                <a:sym typeface="Lato"/>
              </a:rPr>
              <a:t>. OCR </a:t>
            </a:r>
            <a:r>
              <a:rPr lang="en-US" sz="2899" b="1" spc="-57" dirty="0" err="1">
                <a:solidFill>
                  <a:srgbClr val="1C191A"/>
                </a:solidFill>
                <a:latin typeface="Lato"/>
                <a:ea typeface="Lato"/>
                <a:cs typeface="Lato"/>
                <a:sym typeface="Lato"/>
              </a:rPr>
              <a:t>sistemi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plaka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üzerindeki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karakterleri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ayırarak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okunabilir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metne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dönüştürmektedir</a:t>
            </a:r>
            <a:r>
              <a:rPr lang="en-US" sz="2899" b="1" spc="-57" dirty="0">
                <a:solidFill>
                  <a:srgbClr val="1C191A"/>
                </a:solidFill>
                <a:latin typeface="Lato"/>
                <a:ea typeface="Lato"/>
                <a:cs typeface="Lato"/>
                <a:sym typeface="Lato"/>
              </a:rPr>
              <a:t>.)</a:t>
            </a:r>
          </a:p>
        </p:txBody>
      </p:sp>
      <p:sp>
        <p:nvSpPr>
          <p:cNvPr id="3" name="TextBox 3"/>
          <p:cNvSpPr txBox="1"/>
          <p:nvPr/>
        </p:nvSpPr>
        <p:spPr>
          <a:xfrm>
            <a:off x="1327721" y="4617178"/>
            <a:ext cx="6981948" cy="906149"/>
          </a:xfrm>
          <a:prstGeom prst="rect">
            <a:avLst/>
          </a:prstGeom>
        </p:spPr>
        <p:txBody>
          <a:bodyPr lIns="0" tIns="0" rIns="0" bIns="0" rtlCol="0" anchor="t">
            <a:spAutoFit/>
          </a:bodyPr>
          <a:lstStyle/>
          <a:p>
            <a:pPr marL="0" lvl="0" indent="0" algn="just">
              <a:lnSpc>
                <a:spcPts val="6800"/>
              </a:lnSpc>
              <a:spcBef>
                <a:spcPct val="0"/>
              </a:spcBef>
            </a:pPr>
            <a:r>
              <a:rPr lang="en-US" sz="6800">
                <a:solidFill>
                  <a:srgbClr val="253439"/>
                </a:solidFill>
                <a:latin typeface="Lato"/>
                <a:ea typeface="Lato"/>
                <a:cs typeface="Lato"/>
                <a:sym typeface="Lato"/>
              </a:rPr>
              <a:t>METHODOLOGY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065649" y="616045"/>
            <a:ext cx="6737158" cy="9411872"/>
          </a:xfrm>
          <a:prstGeom prst="rect">
            <a:avLst/>
          </a:prstGeom>
        </p:spPr>
        <p:txBody>
          <a:bodyPr lIns="0" tIns="0" rIns="0" bIns="0" rtlCol="0" anchor="t">
            <a:spAutoFit/>
          </a:bodyPr>
          <a:lstStyle/>
          <a:p>
            <a:pPr marL="0" lvl="0" indent="0" algn="l">
              <a:lnSpc>
                <a:spcPts val="4059"/>
              </a:lnSpc>
              <a:spcBef>
                <a:spcPct val="0"/>
              </a:spcBef>
            </a:pPr>
            <a:r>
              <a:rPr lang="en-US" sz="2899" spc="-57" dirty="0">
                <a:solidFill>
                  <a:srgbClr val="1C191A"/>
                </a:solidFill>
                <a:latin typeface="Lato"/>
                <a:ea typeface="Lato"/>
                <a:cs typeface="Lato"/>
                <a:sym typeface="Lato"/>
              </a:rPr>
              <a:t>The dataset is divided into training and validation sets to evaluate model performance. The model is trained for multiple epochs, where one epoch represents a complete pass through the entire training dataset. Increasing the number of epochs helps the model learn better features, but excessive epochs may lead to overfitting.</a:t>
            </a:r>
            <a:endParaRPr lang="tr-TR" sz="2899" spc="-57" dirty="0">
              <a:solidFill>
                <a:srgbClr val="1C191A"/>
              </a:solidFill>
              <a:latin typeface="Lato"/>
              <a:ea typeface="Lato"/>
              <a:cs typeface="Lato"/>
              <a:sym typeface="Lato"/>
            </a:endParaRPr>
          </a:p>
          <a:p>
            <a:pPr marL="0" lvl="0" indent="0" algn="l">
              <a:lnSpc>
                <a:spcPts val="4059"/>
              </a:lnSpc>
              <a:spcBef>
                <a:spcPct val="0"/>
              </a:spcBef>
            </a:pPr>
            <a:r>
              <a:rPr lang="en-US" sz="2899" b="1" spc="-57" dirty="0">
                <a:solidFill>
                  <a:srgbClr val="1C191A"/>
                </a:solidFill>
                <a:latin typeface="Lato"/>
                <a:ea typeface="Lato"/>
                <a:cs typeface="Lato"/>
                <a:sym typeface="Lato"/>
              </a:rPr>
              <a:t>(Veri </a:t>
            </a:r>
            <a:r>
              <a:rPr lang="en-US" sz="2899" b="1" spc="-57" dirty="0" err="1">
                <a:solidFill>
                  <a:srgbClr val="1C191A"/>
                </a:solidFill>
                <a:latin typeface="Lato"/>
                <a:ea typeface="Lato"/>
                <a:cs typeface="Lato"/>
                <a:sym typeface="Lato"/>
              </a:rPr>
              <a:t>seti</a:t>
            </a:r>
            <a:r>
              <a:rPr lang="en-US" sz="2899" b="1" spc="-57" dirty="0">
                <a:solidFill>
                  <a:srgbClr val="1C191A"/>
                </a:solidFill>
                <a:latin typeface="Lato"/>
                <a:ea typeface="Lato"/>
                <a:cs typeface="Lato"/>
                <a:sym typeface="Lato"/>
              </a:rPr>
              <a:t>, model </a:t>
            </a:r>
            <a:r>
              <a:rPr lang="en-US" sz="2899" b="1" spc="-57" dirty="0" err="1">
                <a:solidFill>
                  <a:srgbClr val="1C191A"/>
                </a:solidFill>
                <a:latin typeface="Lato"/>
                <a:ea typeface="Lato"/>
                <a:cs typeface="Lato"/>
                <a:sym typeface="Lato"/>
              </a:rPr>
              <a:t>performansını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değerlendirmek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amacıyla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eğitim</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doğrulama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kümelerine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ayrılmıştır</a:t>
            </a:r>
            <a:r>
              <a:rPr lang="en-US" sz="2899" b="1" spc="-57" dirty="0">
                <a:solidFill>
                  <a:srgbClr val="1C191A"/>
                </a:solidFill>
                <a:latin typeface="Lato"/>
                <a:ea typeface="Lato"/>
                <a:cs typeface="Lato"/>
                <a:sym typeface="Lato"/>
              </a:rPr>
              <a:t>. Model, her </a:t>
            </a:r>
            <a:r>
              <a:rPr lang="en-US" sz="2899" b="1" spc="-57" dirty="0" err="1">
                <a:solidFill>
                  <a:srgbClr val="1C191A"/>
                </a:solidFill>
                <a:latin typeface="Lato"/>
                <a:ea typeface="Lato"/>
                <a:cs typeface="Lato"/>
                <a:sym typeface="Lato"/>
              </a:rPr>
              <a:t>biri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tüm</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eğitim</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verisi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üzerinden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geçişi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temsil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eden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çok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sayıda</a:t>
            </a:r>
            <a:r>
              <a:rPr lang="en-US" sz="2899" b="1" spc="-57" dirty="0">
                <a:solidFill>
                  <a:srgbClr val="1C191A"/>
                </a:solidFill>
                <a:latin typeface="Lato"/>
                <a:ea typeface="Lato"/>
                <a:cs typeface="Lato"/>
                <a:sym typeface="Lato"/>
              </a:rPr>
              <a:t> epoch </a:t>
            </a:r>
            <a:r>
              <a:rPr lang="en-US" sz="2899" b="1" spc="-57" dirty="0" err="1">
                <a:solidFill>
                  <a:srgbClr val="1C191A"/>
                </a:solidFill>
                <a:latin typeface="Lato"/>
                <a:ea typeface="Lato"/>
                <a:cs typeface="Lato"/>
                <a:sym typeface="Lato"/>
              </a:rPr>
              <a:t>boyunca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eğitilmiştir</a:t>
            </a:r>
            <a:r>
              <a:rPr lang="en-US" sz="2899" b="1" spc="-57" dirty="0">
                <a:solidFill>
                  <a:srgbClr val="1C191A"/>
                </a:solidFill>
                <a:latin typeface="Lato"/>
                <a:ea typeface="Lato"/>
                <a:cs typeface="Lato"/>
                <a:sym typeface="Lato"/>
              </a:rPr>
              <a:t>. Epoch </a:t>
            </a:r>
            <a:r>
              <a:rPr lang="en-US" sz="2899" b="1" spc="-57" dirty="0" err="1">
                <a:solidFill>
                  <a:srgbClr val="1C191A"/>
                </a:solidFill>
                <a:latin typeface="Lato"/>
                <a:ea typeface="Lato"/>
                <a:cs typeface="Lato"/>
                <a:sym typeface="Lato"/>
              </a:rPr>
              <a:t>sayısının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artırılması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modelin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daha</a:t>
            </a:r>
            <a:r>
              <a:rPr lang="en-US" sz="2899" b="1" spc="-57" dirty="0">
                <a:solidFill>
                  <a:srgbClr val="1C191A"/>
                </a:solidFill>
                <a:latin typeface="Lato"/>
                <a:ea typeface="Lato"/>
                <a:cs typeface="Lato"/>
                <a:sym typeface="Lato"/>
              </a:rPr>
              <a:t> iyi </a:t>
            </a:r>
            <a:r>
              <a:rPr lang="en-US" sz="2899" b="1" spc="-57" dirty="0" err="1">
                <a:solidFill>
                  <a:srgbClr val="1C191A"/>
                </a:solidFill>
                <a:latin typeface="Lato"/>
                <a:ea typeface="Lato"/>
                <a:cs typeface="Lato"/>
                <a:sym typeface="Lato"/>
              </a:rPr>
              <a:t>öğrenmesini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sağlarken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aşırı</a:t>
            </a:r>
            <a:r>
              <a:rPr lang="en-US" sz="2899" b="1" spc="-57" dirty="0">
                <a:solidFill>
                  <a:srgbClr val="1C191A"/>
                </a:solidFill>
                <a:latin typeface="Lato"/>
                <a:ea typeface="Lato"/>
                <a:cs typeface="Lato"/>
                <a:sym typeface="Lato"/>
              </a:rPr>
              <a:t> epoch </a:t>
            </a:r>
            <a:r>
              <a:rPr lang="en-US" sz="2899" b="1" spc="-57" dirty="0" err="1">
                <a:solidFill>
                  <a:srgbClr val="1C191A"/>
                </a:solidFill>
                <a:latin typeface="Lato"/>
                <a:ea typeface="Lato"/>
                <a:cs typeface="Lato"/>
                <a:sym typeface="Lato"/>
              </a:rPr>
              <a:t>kullanımı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aşırı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öğrenmeye</a:t>
            </a:r>
            <a:r>
              <a:rPr lang="en-US" sz="2899" b="1" spc="-57" dirty="0">
                <a:solidFill>
                  <a:srgbClr val="1C191A"/>
                </a:solidFill>
                <a:latin typeface="Lato"/>
                <a:ea typeface="Lato"/>
                <a:cs typeface="Lato"/>
                <a:sym typeface="Lato"/>
              </a:rPr>
              <a:t> (overfitting) </a:t>
            </a:r>
            <a:r>
              <a:rPr lang="en-US" sz="2899" b="1" spc="-57" dirty="0" err="1">
                <a:solidFill>
                  <a:srgbClr val="1C191A"/>
                </a:solidFill>
                <a:latin typeface="Lato"/>
                <a:ea typeface="Lato"/>
                <a:cs typeface="Lato"/>
                <a:sym typeface="Lato"/>
              </a:rPr>
              <a:t>neden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olabilir</a:t>
            </a:r>
            <a:r>
              <a:rPr lang="en-US" sz="2899" b="1" spc="-57" dirty="0">
                <a:solidFill>
                  <a:srgbClr val="1C191A"/>
                </a:solidFill>
                <a:latin typeface="Lato"/>
                <a:ea typeface="Lato"/>
                <a:cs typeface="Lato"/>
                <a:sym typeface="Lato"/>
              </a:rPr>
              <a:t>.)</a:t>
            </a:r>
          </a:p>
        </p:txBody>
      </p:sp>
      <p:sp>
        <p:nvSpPr>
          <p:cNvPr id="3" name="TextBox 3"/>
          <p:cNvSpPr txBox="1"/>
          <p:nvPr/>
        </p:nvSpPr>
        <p:spPr>
          <a:xfrm>
            <a:off x="1327721" y="4617178"/>
            <a:ext cx="6981948" cy="906149"/>
          </a:xfrm>
          <a:prstGeom prst="rect">
            <a:avLst/>
          </a:prstGeom>
        </p:spPr>
        <p:txBody>
          <a:bodyPr lIns="0" tIns="0" rIns="0" bIns="0" rtlCol="0" anchor="t">
            <a:spAutoFit/>
          </a:bodyPr>
          <a:lstStyle/>
          <a:p>
            <a:pPr marL="0" lvl="0" indent="0" algn="just">
              <a:lnSpc>
                <a:spcPts val="6800"/>
              </a:lnSpc>
              <a:spcBef>
                <a:spcPct val="0"/>
              </a:spcBef>
            </a:pPr>
            <a:r>
              <a:rPr lang="en-US" sz="6800">
                <a:solidFill>
                  <a:srgbClr val="253439"/>
                </a:solidFill>
                <a:latin typeface="Lato"/>
                <a:ea typeface="Lato"/>
                <a:cs typeface="Lato"/>
                <a:sym typeface="Lato"/>
              </a:rPr>
              <a:t>METHODOLOGY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065649" y="616045"/>
            <a:ext cx="6737158" cy="8360302"/>
          </a:xfrm>
          <a:prstGeom prst="rect">
            <a:avLst/>
          </a:prstGeom>
        </p:spPr>
        <p:txBody>
          <a:bodyPr lIns="0" tIns="0" rIns="0" bIns="0" rtlCol="0" anchor="t">
            <a:spAutoFit/>
          </a:bodyPr>
          <a:lstStyle/>
          <a:p>
            <a:pPr marL="0" lvl="0" indent="0" algn="l">
              <a:lnSpc>
                <a:spcPts val="4059"/>
              </a:lnSpc>
              <a:spcBef>
                <a:spcPct val="0"/>
              </a:spcBef>
            </a:pPr>
            <a:r>
              <a:rPr lang="en-US" sz="2899" spc="-57" dirty="0">
                <a:solidFill>
                  <a:srgbClr val="1C191A"/>
                </a:solidFill>
                <a:latin typeface="Lato"/>
                <a:ea typeface="Lato"/>
                <a:cs typeface="Lato"/>
                <a:sym typeface="Lato"/>
              </a:rPr>
              <a:t>Model performance is evaluated using accuracy metrics. The accuracy rate indicates how correctly the system detects and recognizes license plates. Experimental results show that the proposed system achieves high accuracy and reliable performance under different lighting and angle conditions.</a:t>
            </a:r>
            <a:endParaRPr lang="tr-TR" sz="2899" spc="-57" dirty="0">
              <a:solidFill>
                <a:srgbClr val="1C191A"/>
              </a:solidFill>
              <a:latin typeface="Lato"/>
              <a:ea typeface="Lato"/>
              <a:cs typeface="Lato"/>
              <a:sym typeface="Lato"/>
            </a:endParaRPr>
          </a:p>
          <a:p>
            <a:pPr marL="0" lvl="0" indent="0" algn="l">
              <a:lnSpc>
                <a:spcPts val="4059"/>
              </a:lnSpc>
              <a:spcBef>
                <a:spcPct val="0"/>
              </a:spcBef>
            </a:pPr>
            <a:r>
              <a:rPr lang="en-US" sz="2899" b="1" spc="-57" dirty="0">
                <a:solidFill>
                  <a:srgbClr val="1C191A"/>
                </a:solidFill>
                <a:latin typeface="Lato"/>
                <a:ea typeface="Lato"/>
                <a:cs typeface="Lato"/>
                <a:sym typeface="Lato"/>
              </a:rPr>
              <a:t>(</a:t>
            </a:r>
            <a:r>
              <a:rPr lang="en-US" sz="2899" b="1" spc="-57" dirty="0" err="1">
                <a:solidFill>
                  <a:srgbClr val="1C191A"/>
                </a:solidFill>
                <a:latin typeface="Lato"/>
                <a:ea typeface="Lato"/>
                <a:cs typeface="Lato"/>
                <a:sym typeface="Lato"/>
              </a:rPr>
              <a:t>Modelin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başarımı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doğruluk</a:t>
            </a:r>
            <a:r>
              <a:rPr lang="en-US" sz="2899" b="1" spc="-57" dirty="0">
                <a:solidFill>
                  <a:srgbClr val="1C191A"/>
                </a:solidFill>
                <a:latin typeface="Lato"/>
                <a:ea typeface="Lato"/>
                <a:cs typeface="Lato"/>
                <a:sym typeface="Lato"/>
              </a:rPr>
              <a:t> (accuracy) </a:t>
            </a:r>
            <a:r>
              <a:rPr lang="en-US" sz="2899" b="1" spc="-57" dirty="0" err="1">
                <a:solidFill>
                  <a:srgbClr val="1C191A"/>
                </a:solidFill>
                <a:latin typeface="Lato"/>
                <a:ea typeface="Lato"/>
                <a:cs typeface="Lato"/>
                <a:sym typeface="Lato"/>
              </a:rPr>
              <a:t>metriği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kullanılarak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değerlendirilmiştir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Doğruluk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oranı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sistemin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plakaları</a:t>
            </a:r>
            <a:r>
              <a:rPr lang="en-US" sz="2899" b="1" spc="-57" dirty="0">
                <a:solidFill>
                  <a:srgbClr val="1C191A"/>
                </a:solidFill>
                <a:latin typeface="Lato"/>
                <a:ea typeface="Lato"/>
                <a:cs typeface="Lato"/>
                <a:sym typeface="Lato"/>
              </a:rPr>
              <a:t> ne </a:t>
            </a:r>
            <a:r>
              <a:rPr lang="en-US" sz="2899" b="1" spc="-57" dirty="0" err="1">
                <a:solidFill>
                  <a:srgbClr val="1C191A"/>
                </a:solidFill>
                <a:latin typeface="Lato"/>
                <a:ea typeface="Lato"/>
                <a:cs typeface="Lato"/>
                <a:sym typeface="Lato"/>
              </a:rPr>
              <a:t>kadar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tespit</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edip</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tanıyabildiğini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göstermektedir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Deneysel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sonuçlar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geliştirilen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sistemin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farklı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ışık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açı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koşullarında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yüksek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doğruluk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güvenilir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performans</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sağladığını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göstermektedir</a:t>
            </a:r>
            <a:r>
              <a:rPr lang="en-US" sz="2899" b="1" spc="-57" dirty="0">
                <a:solidFill>
                  <a:srgbClr val="1C191A"/>
                </a:solidFill>
                <a:latin typeface="Lato"/>
                <a:ea typeface="Lato"/>
                <a:cs typeface="Lato"/>
                <a:sym typeface="Lato"/>
              </a:rPr>
              <a:t>.)</a:t>
            </a:r>
          </a:p>
        </p:txBody>
      </p:sp>
      <p:sp>
        <p:nvSpPr>
          <p:cNvPr id="3" name="TextBox 3"/>
          <p:cNvSpPr txBox="1"/>
          <p:nvPr/>
        </p:nvSpPr>
        <p:spPr>
          <a:xfrm>
            <a:off x="1327721" y="4617178"/>
            <a:ext cx="6981948" cy="906149"/>
          </a:xfrm>
          <a:prstGeom prst="rect">
            <a:avLst/>
          </a:prstGeom>
        </p:spPr>
        <p:txBody>
          <a:bodyPr lIns="0" tIns="0" rIns="0" bIns="0" rtlCol="0" anchor="t">
            <a:spAutoFit/>
          </a:bodyPr>
          <a:lstStyle/>
          <a:p>
            <a:pPr marL="0" lvl="0" indent="0" algn="just">
              <a:lnSpc>
                <a:spcPts val="6800"/>
              </a:lnSpc>
              <a:spcBef>
                <a:spcPct val="0"/>
              </a:spcBef>
            </a:pPr>
            <a:r>
              <a:rPr lang="en-US" sz="6800">
                <a:solidFill>
                  <a:srgbClr val="253439"/>
                </a:solidFill>
                <a:latin typeface="Lato"/>
                <a:ea typeface="Lato"/>
                <a:cs typeface="Lato"/>
                <a:sym typeface="Lato"/>
              </a:rPr>
              <a:t>METHODOLOGY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551352" y="1645602"/>
            <a:ext cx="14203723" cy="1069976"/>
          </a:xfrm>
          <a:prstGeom prst="rect">
            <a:avLst/>
          </a:prstGeom>
        </p:spPr>
        <p:txBody>
          <a:bodyPr lIns="0" tIns="0" rIns="0" bIns="0" rtlCol="0" anchor="t">
            <a:spAutoFit/>
          </a:bodyPr>
          <a:lstStyle/>
          <a:p>
            <a:pPr marL="0" lvl="0" indent="0" algn="just">
              <a:lnSpc>
                <a:spcPts val="8000"/>
              </a:lnSpc>
              <a:spcBef>
                <a:spcPct val="0"/>
              </a:spcBef>
            </a:pPr>
            <a:r>
              <a:rPr lang="en-US" sz="8000" u="none" strike="noStrike">
                <a:solidFill>
                  <a:srgbClr val="253439"/>
                </a:solidFill>
                <a:latin typeface="Lato"/>
                <a:ea typeface="Lato"/>
                <a:cs typeface="Lato"/>
                <a:sym typeface="Lato"/>
              </a:rPr>
              <a:t>Theoretical Framework</a:t>
            </a:r>
          </a:p>
        </p:txBody>
      </p:sp>
      <p:grpSp>
        <p:nvGrpSpPr>
          <p:cNvPr id="3" name="Group 3"/>
          <p:cNvGrpSpPr/>
          <p:nvPr/>
        </p:nvGrpSpPr>
        <p:grpSpPr>
          <a:xfrm rot="-5400000">
            <a:off x="15477180" y="1990243"/>
            <a:ext cx="274763" cy="274763"/>
            <a:chOff x="0" y="0"/>
            <a:chExt cx="178795" cy="178795"/>
          </a:xfrm>
        </p:grpSpPr>
        <p:sp>
          <p:nvSpPr>
            <p:cNvPr id="4" name="Freeform 4"/>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tr-TR"/>
            </a:p>
          </p:txBody>
        </p:sp>
        <p:sp>
          <p:nvSpPr>
            <p:cNvPr id="5" name="TextBox 5"/>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5400000">
            <a:off x="16015926" y="1990243"/>
            <a:ext cx="274763" cy="274763"/>
            <a:chOff x="0" y="0"/>
            <a:chExt cx="178795" cy="178795"/>
          </a:xfrm>
        </p:grpSpPr>
        <p:sp>
          <p:nvSpPr>
            <p:cNvPr id="7" name="Freeform 7"/>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tr-TR"/>
            </a:p>
          </p:txBody>
        </p:sp>
        <p:sp>
          <p:nvSpPr>
            <p:cNvPr id="8" name="TextBox 8"/>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rot="-5400000">
            <a:off x="16554672" y="1990243"/>
            <a:ext cx="274763" cy="274763"/>
            <a:chOff x="0" y="0"/>
            <a:chExt cx="178795" cy="178795"/>
          </a:xfrm>
        </p:grpSpPr>
        <p:sp>
          <p:nvSpPr>
            <p:cNvPr id="10" name="Freeform 10"/>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tr-TR"/>
            </a:p>
          </p:txBody>
        </p:sp>
        <p:sp>
          <p:nvSpPr>
            <p:cNvPr id="11" name="TextBox 11"/>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sp>
        <p:nvSpPr>
          <p:cNvPr id="12" name="Freeform 12"/>
          <p:cNvSpPr/>
          <p:nvPr/>
        </p:nvSpPr>
        <p:spPr>
          <a:xfrm>
            <a:off x="3455280" y="2985636"/>
            <a:ext cx="12159281" cy="6272664"/>
          </a:xfrm>
          <a:custGeom>
            <a:avLst/>
            <a:gdLst/>
            <a:ahLst/>
            <a:cxnLst/>
            <a:rect l="l" t="t" r="r" b="b"/>
            <a:pathLst>
              <a:path w="12159281" h="6272664">
                <a:moveTo>
                  <a:pt x="0" y="0"/>
                </a:moveTo>
                <a:lnTo>
                  <a:pt x="12159281" y="0"/>
                </a:lnTo>
                <a:lnTo>
                  <a:pt x="12159281" y="6272664"/>
                </a:lnTo>
                <a:lnTo>
                  <a:pt x="0" y="6272664"/>
                </a:lnTo>
                <a:lnTo>
                  <a:pt x="0" y="0"/>
                </a:lnTo>
                <a:close/>
              </a:path>
            </a:pathLst>
          </a:custGeom>
          <a:blipFill>
            <a:blip r:embed="rId2"/>
            <a:stretch>
              <a:fillRect t="-11009" b="-18139"/>
            </a:stretch>
          </a:blipFill>
        </p:spPr>
        <p:txBody>
          <a:bodyPr/>
          <a:lstStyle/>
          <a:p>
            <a:endParaRPr lang="tr-T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796798" y="4217248"/>
            <a:ext cx="225880" cy="5403316"/>
            <a:chOff x="0" y="0"/>
            <a:chExt cx="301173" cy="7204422"/>
          </a:xfrm>
        </p:grpSpPr>
        <p:grpSp>
          <p:nvGrpSpPr>
            <p:cNvPr id="3" name="Group 3"/>
            <p:cNvGrpSpPr/>
            <p:nvPr/>
          </p:nvGrpSpPr>
          <p:grpSpPr>
            <a:xfrm>
              <a:off x="0" y="0"/>
              <a:ext cx="301173" cy="7204422"/>
              <a:chOff x="0" y="0"/>
              <a:chExt cx="59491" cy="1423096"/>
            </a:xfrm>
          </p:grpSpPr>
          <p:sp>
            <p:nvSpPr>
              <p:cNvPr id="4" name="Freeform 4"/>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tr-TR"/>
              </a:p>
            </p:txBody>
          </p:sp>
          <p:sp>
            <p:nvSpPr>
              <p:cNvPr id="5" name="TextBox 5"/>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0" y="0"/>
              <a:ext cx="301173" cy="1830478"/>
              <a:chOff x="0" y="0"/>
              <a:chExt cx="59491" cy="361576"/>
            </a:xfrm>
          </p:grpSpPr>
          <p:sp>
            <p:nvSpPr>
              <p:cNvPr id="7" name="Freeform 7"/>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tr-TR"/>
              </a:p>
            </p:txBody>
          </p:sp>
          <p:sp>
            <p:nvSpPr>
              <p:cNvPr id="8" name="TextBox 8"/>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a:off x="0" y="1828197"/>
              <a:ext cx="301173" cy="795134"/>
              <a:chOff x="0" y="0"/>
              <a:chExt cx="59491" cy="157064"/>
            </a:xfrm>
          </p:grpSpPr>
          <p:sp>
            <p:nvSpPr>
              <p:cNvPr id="10" name="Freeform 10"/>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11" name="TextBox 11"/>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sp>
        <p:nvSpPr>
          <p:cNvPr id="12" name="TextBox 12"/>
          <p:cNvSpPr txBox="1"/>
          <p:nvPr/>
        </p:nvSpPr>
        <p:spPr>
          <a:xfrm>
            <a:off x="8981063" y="1687254"/>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a:t>
            </a:r>
            <a:r>
              <a:rPr lang="en-US" sz="3600" u="none" strike="noStrike">
                <a:solidFill>
                  <a:srgbClr val="7C898B"/>
                </a:solidFill>
                <a:latin typeface="Lato"/>
                <a:ea typeface="Lato"/>
                <a:cs typeface="Lato"/>
                <a:sym typeface="Lato"/>
              </a:rPr>
              <a:t>1</a:t>
            </a:r>
          </a:p>
        </p:txBody>
      </p:sp>
      <p:sp>
        <p:nvSpPr>
          <p:cNvPr id="13" name="TextBox 13"/>
          <p:cNvSpPr txBox="1"/>
          <p:nvPr/>
        </p:nvSpPr>
        <p:spPr>
          <a:xfrm>
            <a:off x="8981063" y="4784725"/>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03</a:t>
            </a:r>
          </a:p>
        </p:txBody>
      </p:sp>
      <p:sp>
        <p:nvSpPr>
          <p:cNvPr id="14" name="TextBox 14"/>
          <p:cNvSpPr txBox="1"/>
          <p:nvPr/>
        </p:nvSpPr>
        <p:spPr>
          <a:xfrm>
            <a:off x="8981063" y="3235960"/>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02</a:t>
            </a:r>
          </a:p>
        </p:txBody>
      </p:sp>
      <p:sp>
        <p:nvSpPr>
          <p:cNvPr id="15" name="TextBox 15"/>
          <p:cNvSpPr txBox="1"/>
          <p:nvPr/>
        </p:nvSpPr>
        <p:spPr>
          <a:xfrm>
            <a:off x="8981063" y="6540355"/>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04</a:t>
            </a:r>
          </a:p>
        </p:txBody>
      </p:sp>
      <p:sp>
        <p:nvSpPr>
          <p:cNvPr id="16" name="TextBox 16"/>
          <p:cNvSpPr txBox="1"/>
          <p:nvPr/>
        </p:nvSpPr>
        <p:spPr>
          <a:xfrm>
            <a:off x="10802795" y="1572954"/>
            <a:ext cx="5675209" cy="497841"/>
          </a:xfrm>
          <a:prstGeom prst="rect">
            <a:avLst/>
          </a:prstGeom>
        </p:spPr>
        <p:txBody>
          <a:bodyPr lIns="0" tIns="0" rIns="0" bIns="0" rtlCol="0" anchor="t">
            <a:spAutoFit/>
          </a:bodyPr>
          <a:lstStyle/>
          <a:p>
            <a:pPr marL="0" lvl="0" indent="0" algn="just">
              <a:lnSpc>
                <a:spcPts val="4059"/>
              </a:lnSpc>
              <a:spcBef>
                <a:spcPct val="0"/>
              </a:spcBef>
            </a:pPr>
            <a:r>
              <a:rPr lang="en-US" sz="2899" spc="-57">
                <a:solidFill>
                  <a:srgbClr val="1C191A"/>
                </a:solidFill>
                <a:latin typeface="Lato"/>
                <a:ea typeface="Lato"/>
                <a:cs typeface="Lato"/>
                <a:sym typeface="Lato"/>
              </a:rPr>
              <a:t>CNN</a:t>
            </a:r>
          </a:p>
        </p:txBody>
      </p:sp>
      <p:sp>
        <p:nvSpPr>
          <p:cNvPr id="17" name="TextBox 17"/>
          <p:cNvSpPr txBox="1"/>
          <p:nvPr/>
        </p:nvSpPr>
        <p:spPr>
          <a:xfrm>
            <a:off x="10802795" y="3175635"/>
            <a:ext cx="5675209" cy="497841"/>
          </a:xfrm>
          <a:prstGeom prst="rect">
            <a:avLst/>
          </a:prstGeom>
        </p:spPr>
        <p:txBody>
          <a:bodyPr lIns="0" tIns="0" rIns="0" bIns="0" rtlCol="0" anchor="t">
            <a:spAutoFit/>
          </a:bodyPr>
          <a:lstStyle/>
          <a:p>
            <a:pPr marL="0" lvl="0" indent="0" algn="just">
              <a:lnSpc>
                <a:spcPts val="4059"/>
              </a:lnSpc>
              <a:spcBef>
                <a:spcPct val="0"/>
              </a:spcBef>
            </a:pPr>
            <a:r>
              <a:rPr lang="en-US" sz="2899" spc="-57">
                <a:solidFill>
                  <a:srgbClr val="1C191A"/>
                </a:solidFill>
                <a:latin typeface="Lato"/>
                <a:ea typeface="Lato"/>
                <a:cs typeface="Lato"/>
                <a:sym typeface="Lato"/>
              </a:rPr>
              <a:t>EPOCH</a:t>
            </a:r>
          </a:p>
        </p:txBody>
      </p:sp>
      <p:sp>
        <p:nvSpPr>
          <p:cNvPr id="18" name="TextBox 18"/>
          <p:cNvSpPr txBox="1"/>
          <p:nvPr/>
        </p:nvSpPr>
        <p:spPr>
          <a:xfrm>
            <a:off x="10802795" y="6426055"/>
            <a:ext cx="5675209" cy="497841"/>
          </a:xfrm>
          <a:prstGeom prst="rect">
            <a:avLst/>
          </a:prstGeom>
        </p:spPr>
        <p:txBody>
          <a:bodyPr lIns="0" tIns="0" rIns="0" bIns="0" rtlCol="0" anchor="t">
            <a:spAutoFit/>
          </a:bodyPr>
          <a:lstStyle/>
          <a:p>
            <a:pPr marL="0" lvl="0" indent="0" algn="just">
              <a:lnSpc>
                <a:spcPts val="4059"/>
              </a:lnSpc>
              <a:spcBef>
                <a:spcPct val="0"/>
              </a:spcBef>
            </a:pPr>
            <a:r>
              <a:rPr lang="en-US" sz="2899" spc="-57">
                <a:solidFill>
                  <a:srgbClr val="1C191A"/>
                </a:solidFill>
                <a:latin typeface="Lato"/>
                <a:ea typeface="Lato"/>
                <a:cs typeface="Lato"/>
                <a:sym typeface="Lato"/>
              </a:rPr>
              <a:t>OCR</a:t>
            </a:r>
          </a:p>
        </p:txBody>
      </p:sp>
      <p:sp>
        <p:nvSpPr>
          <p:cNvPr id="19" name="TextBox 19"/>
          <p:cNvSpPr txBox="1"/>
          <p:nvPr/>
        </p:nvSpPr>
        <p:spPr>
          <a:xfrm>
            <a:off x="1208080" y="4217180"/>
            <a:ext cx="6062578" cy="207962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CONSEPTS USED</a:t>
            </a:r>
          </a:p>
        </p:txBody>
      </p:sp>
      <p:sp>
        <p:nvSpPr>
          <p:cNvPr id="20" name="TextBox 20"/>
          <p:cNvSpPr txBox="1"/>
          <p:nvPr/>
        </p:nvSpPr>
        <p:spPr>
          <a:xfrm>
            <a:off x="10802795" y="4724400"/>
            <a:ext cx="5675209" cy="497841"/>
          </a:xfrm>
          <a:prstGeom prst="rect">
            <a:avLst/>
          </a:prstGeom>
        </p:spPr>
        <p:txBody>
          <a:bodyPr lIns="0" tIns="0" rIns="0" bIns="0" rtlCol="0" anchor="t">
            <a:spAutoFit/>
          </a:bodyPr>
          <a:lstStyle/>
          <a:p>
            <a:pPr marL="0" lvl="0" indent="0" algn="just">
              <a:lnSpc>
                <a:spcPts val="4059"/>
              </a:lnSpc>
              <a:spcBef>
                <a:spcPct val="0"/>
              </a:spcBef>
            </a:pPr>
            <a:r>
              <a:rPr lang="en-US" sz="2899" spc="-57">
                <a:solidFill>
                  <a:srgbClr val="1C191A"/>
                </a:solidFill>
                <a:latin typeface="Lato"/>
                <a:ea typeface="Lato"/>
                <a:cs typeface="Lato"/>
                <a:sym typeface="Lato"/>
              </a:rPr>
              <a:t>YOLO</a:t>
            </a:r>
          </a:p>
        </p:txBody>
      </p:sp>
      <p:sp>
        <p:nvSpPr>
          <p:cNvPr id="21" name="TextBox 21"/>
          <p:cNvSpPr txBox="1"/>
          <p:nvPr/>
        </p:nvSpPr>
        <p:spPr>
          <a:xfrm>
            <a:off x="8981063" y="8089120"/>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05</a:t>
            </a:r>
          </a:p>
        </p:txBody>
      </p:sp>
      <p:sp>
        <p:nvSpPr>
          <p:cNvPr id="22" name="TextBox 22"/>
          <p:cNvSpPr txBox="1"/>
          <p:nvPr/>
        </p:nvSpPr>
        <p:spPr>
          <a:xfrm>
            <a:off x="10802795" y="8028795"/>
            <a:ext cx="5675209" cy="497841"/>
          </a:xfrm>
          <a:prstGeom prst="rect">
            <a:avLst/>
          </a:prstGeom>
        </p:spPr>
        <p:txBody>
          <a:bodyPr lIns="0" tIns="0" rIns="0" bIns="0" rtlCol="0" anchor="t">
            <a:spAutoFit/>
          </a:bodyPr>
          <a:lstStyle/>
          <a:p>
            <a:pPr marL="0" lvl="0" indent="0" algn="just">
              <a:lnSpc>
                <a:spcPts val="4059"/>
              </a:lnSpc>
              <a:spcBef>
                <a:spcPct val="0"/>
              </a:spcBef>
            </a:pPr>
            <a:r>
              <a:rPr lang="en-US" sz="2899" spc="-57">
                <a:solidFill>
                  <a:srgbClr val="1C191A"/>
                </a:solidFill>
                <a:latin typeface="Lato"/>
                <a:ea typeface="Lato"/>
                <a:cs typeface="Lato"/>
                <a:sym typeface="Lato"/>
              </a:rPr>
              <a:t>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067800" y="495300"/>
            <a:ext cx="7270558" cy="9616222"/>
          </a:xfrm>
          <a:prstGeom prst="rect">
            <a:avLst/>
          </a:prstGeom>
        </p:spPr>
        <p:txBody>
          <a:bodyPr wrap="square" lIns="0" tIns="0" rIns="0" bIns="0" rtlCol="0" anchor="t">
            <a:spAutoFit/>
          </a:bodyPr>
          <a:lstStyle/>
          <a:p>
            <a:pPr algn="l">
              <a:lnSpc>
                <a:spcPts val="3359"/>
              </a:lnSpc>
            </a:pPr>
            <a:r>
              <a:rPr lang="en-US" sz="2399" spc="-47" dirty="0">
                <a:solidFill>
                  <a:srgbClr val="1C191A"/>
                </a:solidFill>
                <a:latin typeface="Lato"/>
                <a:ea typeface="Lato"/>
                <a:cs typeface="Lato"/>
                <a:sym typeface="Lato"/>
              </a:rPr>
              <a:t>A Convolutional Neural Network (CNN) is a deep learning model designed to process visual data. It automatically learns important features such as edges, shapes, and character patterns from images. In this project, CNN is used to extract features from license plate characters before </a:t>
            </a:r>
            <a:r>
              <a:rPr lang="en-US" sz="2399" spc="-47" dirty="0" err="1">
                <a:solidFill>
                  <a:srgbClr val="1C191A"/>
                </a:solidFill>
                <a:latin typeface="Lato"/>
                <a:ea typeface="Lato"/>
                <a:cs typeface="Lato"/>
                <a:sym typeface="Lato"/>
              </a:rPr>
              <a:t>recognition.CNN</a:t>
            </a:r>
            <a:r>
              <a:rPr lang="en-US" sz="2399" spc="-47" dirty="0">
                <a:solidFill>
                  <a:srgbClr val="1C191A"/>
                </a:solidFill>
                <a:latin typeface="Lato"/>
                <a:ea typeface="Lato"/>
                <a:cs typeface="Lato"/>
                <a:sym typeface="Lato"/>
              </a:rPr>
              <a:t> models are robust to variations in lighting and background, which is essential for real-world license plate recognition systems. Additionally, CNNs reduce the need for manual feature engineering by automatically learning relevant features from data.</a:t>
            </a:r>
            <a:endParaRPr lang="tr-TR" sz="2399" spc="-47" dirty="0">
              <a:solidFill>
                <a:srgbClr val="1C191A"/>
              </a:solidFill>
              <a:latin typeface="Lato"/>
              <a:ea typeface="Lato"/>
              <a:cs typeface="Lato"/>
              <a:sym typeface="Lato"/>
            </a:endParaRPr>
          </a:p>
          <a:p>
            <a:pPr algn="l">
              <a:lnSpc>
                <a:spcPts val="3359"/>
              </a:lnSpc>
            </a:pPr>
            <a:r>
              <a:rPr lang="en-US" sz="2399" b="1" spc="-47" dirty="0">
                <a:solidFill>
                  <a:srgbClr val="1C191A"/>
                </a:solidFill>
                <a:latin typeface="Lato"/>
                <a:ea typeface="Lato"/>
                <a:cs typeface="Lato"/>
                <a:sym typeface="Lato"/>
              </a:rPr>
              <a:t>(</a:t>
            </a:r>
            <a:r>
              <a:rPr lang="en-US" sz="2399" b="1" spc="-47" dirty="0" err="1">
                <a:solidFill>
                  <a:srgbClr val="1C191A"/>
                </a:solidFill>
                <a:latin typeface="Lato"/>
                <a:ea typeface="Lato"/>
                <a:cs typeface="Lato"/>
                <a:sym typeface="Lato"/>
              </a:rPr>
              <a:t>Evrişimsel</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Sinir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Ağı</a:t>
            </a:r>
            <a:r>
              <a:rPr lang="en-US" sz="2399" b="1" spc="-47" dirty="0">
                <a:solidFill>
                  <a:srgbClr val="1C191A"/>
                </a:solidFill>
                <a:latin typeface="Lato"/>
                <a:ea typeface="Lato"/>
                <a:cs typeface="Lato"/>
                <a:sym typeface="Lato"/>
              </a:rPr>
              <a:t> (CNN), </a:t>
            </a:r>
            <a:r>
              <a:rPr lang="en-US" sz="2399" b="1" spc="-47" dirty="0" err="1">
                <a:solidFill>
                  <a:srgbClr val="1C191A"/>
                </a:solidFill>
                <a:latin typeface="Lato"/>
                <a:ea typeface="Lato"/>
                <a:cs typeface="Lato"/>
                <a:sym typeface="Lato"/>
              </a:rPr>
              <a:t>görsel</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verileri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işlemek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için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tasarlanmış</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bir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derin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öğrenme</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modelidir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Görüntülerden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kenar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şekil</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ve</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karakter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desenleri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gibi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önemli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özellikleri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otomatik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olarak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öğrenir</a:t>
            </a:r>
            <a:r>
              <a:rPr lang="en-US" sz="2399" b="1" spc="-47" dirty="0">
                <a:solidFill>
                  <a:srgbClr val="1C191A"/>
                </a:solidFill>
                <a:latin typeface="Lato"/>
                <a:ea typeface="Lato"/>
                <a:cs typeface="Lato"/>
                <a:sym typeface="Lato"/>
              </a:rPr>
              <a:t>. Bu </a:t>
            </a:r>
            <a:r>
              <a:rPr lang="en-US" sz="2399" b="1" spc="-47" dirty="0" err="1">
                <a:solidFill>
                  <a:srgbClr val="1C191A"/>
                </a:solidFill>
                <a:latin typeface="Lato"/>
                <a:ea typeface="Lato"/>
                <a:cs typeface="Lato"/>
                <a:sym typeface="Lato"/>
              </a:rPr>
              <a:t>projede</a:t>
            </a:r>
            <a:r>
              <a:rPr lang="en-US" sz="2399" b="1" spc="-47" dirty="0">
                <a:solidFill>
                  <a:srgbClr val="1C191A"/>
                </a:solidFill>
                <a:latin typeface="Lato"/>
                <a:ea typeface="Lato"/>
                <a:cs typeface="Lato"/>
                <a:sym typeface="Lato"/>
              </a:rPr>
              <a:t> CNN, </a:t>
            </a:r>
            <a:r>
              <a:rPr lang="en-US" sz="2399" b="1" spc="-47" dirty="0" err="1">
                <a:solidFill>
                  <a:srgbClr val="1C191A"/>
                </a:solidFill>
                <a:latin typeface="Lato"/>
                <a:ea typeface="Lato"/>
                <a:cs typeface="Lato"/>
                <a:sym typeface="Lato"/>
              </a:rPr>
              <a:t>plaka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karakterlerinden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özellik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çıkarmak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için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kullanılmıştır.CNN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modelleri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ışıklandırma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ve</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arka</a:t>
            </a:r>
            <a:r>
              <a:rPr lang="en-US" sz="2399" b="1" spc="-47" dirty="0">
                <a:solidFill>
                  <a:srgbClr val="1C191A"/>
                </a:solidFill>
                <a:latin typeface="Lato"/>
                <a:ea typeface="Lato"/>
                <a:cs typeface="Lato"/>
                <a:sym typeface="Lato"/>
              </a:rPr>
              <a:t> plan </a:t>
            </a:r>
            <a:r>
              <a:rPr lang="en-US" sz="2399" b="1" spc="-47" dirty="0" err="1">
                <a:solidFill>
                  <a:srgbClr val="1C191A"/>
                </a:solidFill>
                <a:latin typeface="Lato"/>
                <a:ea typeface="Lato"/>
                <a:cs typeface="Lato"/>
                <a:sym typeface="Lato"/>
              </a:rPr>
              <a:t>değişimlerine</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karşı</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dayanıklıdır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bu</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özellik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gerçek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dünya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plaka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tanıma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sistemleri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için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oldukça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önemlidir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Ayrıca</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CNN’ler</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ilgili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özellikleri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veriden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otomatik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olarak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öğrendiği</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için</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manuel</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özellik</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çıkarımı</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ihtiyacını</a:t>
            </a:r>
            <a:r>
              <a:rPr lang="en-US" sz="2399" b="1" spc="-47" dirty="0">
                <a:solidFill>
                  <a:srgbClr val="1C191A"/>
                </a:solidFill>
                <a:latin typeface="Lato"/>
                <a:ea typeface="Lato"/>
                <a:cs typeface="Lato"/>
                <a:sym typeface="Lato"/>
              </a:rPr>
              <a:t> </a:t>
            </a:r>
            <a:r>
              <a:rPr lang="en-US" sz="2399" b="1" spc="-47" dirty="0" err="1">
                <a:solidFill>
                  <a:srgbClr val="1C191A"/>
                </a:solidFill>
                <a:latin typeface="Lato"/>
                <a:ea typeface="Lato"/>
                <a:cs typeface="Lato"/>
                <a:sym typeface="Lato"/>
              </a:rPr>
              <a:t>azaltır</a:t>
            </a:r>
            <a:r>
              <a:rPr lang="en-US" sz="2399" b="1" spc="-47" dirty="0">
                <a:solidFill>
                  <a:srgbClr val="1C191A"/>
                </a:solidFill>
                <a:latin typeface="Lato"/>
                <a:ea typeface="Lato"/>
                <a:cs typeface="Lato"/>
                <a:sym typeface="Lato"/>
              </a:rPr>
              <a:t>.)</a:t>
            </a:r>
          </a:p>
          <a:p>
            <a:pPr marL="0" lvl="0" indent="0" algn="l">
              <a:lnSpc>
                <a:spcPts val="4059"/>
              </a:lnSpc>
              <a:spcBef>
                <a:spcPct val="0"/>
              </a:spcBef>
            </a:pPr>
            <a:endParaRPr lang="en-US" sz="2399" spc="-47" dirty="0">
              <a:solidFill>
                <a:srgbClr val="1C191A"/>
              </a:solidFill>
              <a:latin typeface="Lato"/>
              <a:ea typeface="Lato"/>
              <a:cs typeface="Lato"/>
              <a:sym typeface="Lato"/>
            </a:endParaRPr>
          </a:p>
        </p:txBody>
      </p:sp>
      <p:sp>
        <p:nvSpPr>
          <p:cNvPr id="3" name="TextBox 3"/>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CNN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090515"/>
            <a:ext cx="7484873" cy="5871992"/>
            <a:chOff x="0" y="-57151"/>
            <a:chExt cx="9979831" cy="7829322"/>
          </a:xfrm>
        </p:grpSpPr>
        <p:sp>
          <p:nvSpPr>
            <p:cNvPr id="3" name="Freeform 3"/>
            <p:cNvSpPr/>
            <p:nvPr/>
          </p:nvSpPr>
          <p:spPr>
            <a:xfrm>
              <a:off x="0" y="127000"/>
              <a:ext cx="349754" cy="436033"/>
            </a:xfrm>
            <a:custGeom>
              <a:avLst/>
              <a:gdLst/>
              <a:ahLst/>
              <a:cxnLst/>
              <a:rect l="l" t="t" r="r" b="b"/>
              <a:pathLst>
                <a:path w="349754" h="436033">
                  <a:moveTo>
                    <a:pt x="0" y="0"/>
                  </a:moveTo>
                  <a:lnTo>
                    <a:pt x="349754" y="0"/>
                  </a:lnTo>
                  <a:lnTo>
                    <a:pt x="349754" y="436033"/>
                  </a:lnTo>
                  <a:lnTo>
                    <a:pt x="0" y="436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996953" y="-57151"/>
              <a:ext cx="8982878" cy="7829322"/>
            </a:xfrm>
            <a:prstGeom prst="rect">
              <a:avLst/>
            </a:prstGeom>
          </p:spPr>
          <p:txBody>
            <a:bodyPr lIns="0" tIns="0" rIns="0" bIns="0" rtlCol="0" anchor="t">
              <a:spAutoFit/>
            </a:bodyPr>
            <a:lstStyle/>
            <a:p>
              <a:pPr algn="l">
                <a:lnSpc>
                  <a:spcPts val="4199"/>
                </a:lnSpc>
              </a:pPr>
              <a:endParaRPr dirty="0"/>
            </a:p>
            <a:p>
              <a:pPr algn="l">
                <a:lnSpc>
                  <a:spcPts val="4199"/>
                </a:lnSpc>
              </a:pPr>
              <a:r>
                <a:rPr lang="en-US" sz="2999" spc="-59" dirty="0">
                  <a:solidFill>
                    <a:srgbClr val="1C191A"/>
                  </a:solidFill>
                  <a:latin typeface="Lato"/>
                  <a:ea typeface="Lato"/>
                  <a:cs typeface="Lato"/>
                  <a:sym typeface="Lato"/>
                </a:rPr>
                <a:t>Example:</a:t>
              </a:r>
            </a:p>
            <a:p>
              <a:pPr algn="l">
                <a:lnSpc>
                  <a:spcPts val="4199"/>
                </a:lnSpc>
              </a:pPr>
              <a:r>
                <a:rPr lang="en-US" sz="2999" spc="-59" dirty="0">
                  <a:solidFill>
                    <a:srgbClr val="1C191A"/>
                  </a:solidFill>
                  <a:latin typeface="Lato"/>
                  <a:ea typeface="Lato"/>
                  <a:cs typeface="Lato"/>
                  <a:sym typeface="Lato"/>
                </a:rPr>
                <a:t>When a license plate image is given, the CNN detects visual patterns like straight lines and curves that form characters such as “A”, “B”, or “3”.</a:t>
              </a:r>
              <a:endParaRPr lang="tr-TR" sz="2999" spc="-59" dirty="0">
                <a:solidFill>
                  <a:srgbClr val="1C191A"/>
                </a:solidFill>
                <a:latin typeface="Lato"/>
                <a:ea typeface="Lato"/>
                <a:cs typeface="Lato"/>
                <a:sym typeface="Lato"/>
              </a:endParaRPr>
            </a:p>
            <a:p>
              <a:pPr algn="l">
                <a:lnSpc>
                  <a:spcPts val="4199"/>
                </a:lnSpc>
              </a:pPr>
              <a:r>
                <a:rPr lang="en-US" sz="2999" b="1" spc="-59" dirty="0">
                  <a:solidFill>
                    <a:srgbClr val="1C191A"/>
                  </a:solidFill>
                  <a:latin typeface="Lato"/>
                  <a:ea typeface="Lato"/>
                  <a:cs typeface="Lato"/>
                  <a:sym typeface="Lato"/>
                </a:rPr>
                <a:t>(Örnek:</a:t>
              </a:r>
            </a:p>
            <a:p>
              <a:pPr marL="0" lvl="0" indent="0" algn="l">
                <a:lnSpc>
                  <a:spcPts val="4199"/>
                </a:lnSpc>
                <a:spcBef>
                  <a:spcPct val="0"/>
                </a:spcBef>
              </a:pPr>
              <a:r>
                <a:rPr lang="en-US" sz="2999" b="1" spc="-59" dirty="0">
                  <a:solidFill>
                    <a:srgbClr val="1C191A"/>
                  </a:solidFill>
                  <a:latin typeface="Lato"/>
                  <a:ea typeface="Lato"/>
                  <a:cs typeface="Lato"/>
                  <a:sym typeface="Lato"/>
                </a:rPr>
                <a:t>Bir </a:t>
              </a:r>
              <a:r>
                <a:rPr lang="en-US" sz="2999" b="1" spc="-59" dirty="0" err="1">
                  <a:solidFill>
                    <a:srgbClr val="1C191A"/>
                  </a:solidFill>
                  <a:latin typeface="Lato"/>
                  <a:ea typeface="Lato"/>
                  <a:cs typeface="Lato"/>
                  <a:sym typeface="Lato"/>
                </a:rPr>
                <a:t>plaka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görüntüsü</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verildiğinde</a:t>
              </a:r>
              <a:r>
                <a:rPr lang="en-US" sz="2999" b="1" spc="-59" dirty="0">
                  <a:solidFill>
                    <a:srgbClr val="1C191A"/>
                  </a:solidFill>
                  <a:latin typeface="Lato"/>
                  <a:ea typeface="Lato"/>
                  <a:cs typeface="Lato"/>
                  <a:sym typeface="Lato"/>
                </a:rPr>
                <a:t> CNN, “A”, “B” </a:t>
              </a:r>
              <a:r>
                <a:rPr lang="en-US" sz="2999" b="1" spc="-59" dirty="0" err="1">
                  <a:solidFill>
                    <a:srgbClr val="1C191A"/>
                  </a:solidFill>
                  <a:latin typeface="Lato"/>
                  <a:ea typeface="Lato"/>
                  <a:cs typeface="Lato"/>
                  <a:sym typeface="Lato"/>
                </a:rPr>
                <a:t>veya</a:t>
              </a:r>
              <a:r>
                <a:rPr lang="en-US" sz="2999" b="1" spc="-59" dirty="0">
                  <a:solidFill>
                    <a:srgbClr val="1C191A"/>
                  </a:solidFill>
                  <a:latin typeface="Lato"/>
                  <a:ea typeface="Lato"/>
                  <a:cs typeface="Lato"/>
                  <a:sym typeface="Lato"/>
                </a:rPr>
                <a:t> “3” </a:t>
              </a:r>
              <a:r>
                <a:rPr lang="en-US" sz="2999" b="1" spc="-59" dirty="0" err="1">
                  <a:solidFill>
                    <a:srgbClr val="1C191A"/>
                  </a:solidFill>
                  <a:latin typeface="Lato"/>
                  <a:ea typeface="Lato"/>
                  <a:cs typeface="Lato"/>
                  <a:sym typeface="Lato"/>
                </a:rPr>
                <a:t>gibi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karakterleri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oluşturan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düz</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çizgi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eğri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desenlerini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öğrenir</a:t>
              </a:r>
              <a:r>
                <a:rPr lang="en-US" sz="2999" b="1" spc="-59" dirty="0">
                  <a:solidFill>
                    <a:srgbClr val="1C191A"/>
                  </a:solidFill>
                  <a:latin typeface="Lato"/>
                  <a:ea typeface="Lato"/>
                  <a:cs typeface="Lato"/>
                  <a:sym typeface="Lato"/>
                </a:rPr>
                <a:t>.)</a:t>
              </a:r>
            </a:p>
          </p:txBody>
        </p:sp>
      </p:grpSp>
      <p:sp>
        <p:nvSpPr>
          <p:cNvPr id="5" name="TextBox 5"/>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EXAMPLE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29E84"/>
        </a:solidFill>
        <a:effectLst/>
      </p:bgPr>
    </p:bg>
    <p:spTree>
      <p:nvGrpSpPr>
        <p:cNvPr id="1" name=""/>
        <p:cNvGrpSpPr/>
        <p:nvPr/>
      </p:nvGrpSpPr>
      <p:grpSpPr>
        <a:xfrm>
          <a:off x="0" y="0"/>
          <a:ext cx="0" cy="0"/>
          <a:chOff x="0" y="0"/>
          <a:chExt cx="0" cy="0"/>
        </a:xfrm>
      </p:grpSpPr>
      <p:sp>
        <p:nvSpPr>
          <p:cNvPr id="2" name="Freeform 2"/>
          <p:cNvSpPr/>
          <p:nvPr/>
        </p:nvSpPr>
        <p:spPr>
          <a:xfrm>
            <a:off x="3657600" y="2212195"/>
            <a:ext cx="10972800" cy="5862610"/>
          </a:xfrm>
          <a:custGeom>
            <a:avLst/>
            <a:gdLst/>
            <a:ahLst/>
            <a:cxnLst/>
            <a:rect l="l" t="t" r="r" b="b"/>
            <a:pathLst>
              <a:path w="10972800" h="5862610">
                <a:moveTo>
                  <a:pt x="0" y="0"/>
                </a:moveTo>
                <a:lnTo>
                  <a:pt x="10972800" y="0"/>
                </a:lnTo>
                <a:lnTo>
                  <a:pt x="10972800" y="5862610"/>
                </a:lnTo>
                <a:lnTo>
                  <a:pt x="0" y="586261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227483" y="1826743"/>
            <a:ext cx="6062578" cy="385452"/>
          </a:xfrm>
          <a:prstGeom prst="rect">
            <a:avLst/>
          </a:prstGeom>
        </p:spPr>
        <p:txBody>
          <a:bodyPr lIns="0" tIns="0" rIns="0" bIns="0" rtlCol="0" anchor="t">
            <a:spAutoFit/>
          </a:bodyPr>
          <a:lstStyle/>
          <a:p>
            <a:pPr marL="0" lvl="0" indent="0" algn="just">
              <a:lnSpc>
                <a:spcPts val="2800"/>
              </a:lnSpc>
              <a:spcBef>
                <a:spcPct val="0"/>
              </a:spcBef>
            </a:pPr>
            <a:r>
              <a:rPr lang="en-US" sz="2800">
                <a:solidFill>
                  <a:srgbClr val="253439"/>
                </a:solidFill>
                <a:latin typeface="Lato"/>
                <a:ea typeface="Lato"/>
                <a:cs typeface="Lato"/>
                <a:sym typeface="Lato"/>
              </a:rPr>
              <a:t>EXAMPLE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643236" y="981075"/>
            <a:ext cx="6737158" cy="8035213"/>
          </a:xfrm>
          <a:prstGeom prst="rect">
            <a:avLst/>
          </a:prstGeom>
        </p:spPr>
        <p:txBody>
          <a:bodyPr lIns="0" tIns="0" rIns="0" bIns="0" rtlCol="0" anchor="t">
            <a:spAutoFit/>
          </a:bodyPr>
          <a:lstStyle/>
          <a:p>
            <a:pPr marL="0" lvl="0" indent="0" algn="l">
              <a:lnSpc>
                <a:spcPts val="3499"/>
              </a:lnSpc>
              <a:spcBef>
                <a:spcPct val="0"/>
              </a:spcBef>
            </a:pPr>
            <a:r>
              <a:rPr lang="en-US" sz="2499" spc="-49" dirty="0">
                <a:solidFill>
                  <a:srgbClr val="1C191A"/>
                </a:solidFill>
                <a:latin typeface="Lato"/>
                <a:ea typeface="Lato"/>
                <a:cs typeface="Lato"/>
                <a:sym typeface="Lato"/>
              </a:rPr>
              <a:t>An epoch represents one complete pass of the entire training dataset through the neural network. Training a model for multiple epochs allows it to gradually improve its </a:t>
            </a:r>
            <a:r>
              <a:rPr lang="en-US" sz="2499" spc="-49" dirty="0" err="1">
                <a:solidFill>
                  <a:srgbClr val="1C191A"/>
                </a:solidFill>
                <a:latin typeface="Lato"/>
                <a:ea typeface="Lato"/>
                <a:cs typeface="Lato"/>
                <a:sym typeface="Lato"/>
              </a:rPr>
              <a:t>predictions.Choosing</a:t>
            </a:r>
            <a:r>
              <a:rPr lang="en-US" sz="2499" spc="-49" dirty="0">
                <a:solidFill>
                  <a:srgbClr val="1C191A"/>
                </a:solidFill>
                <a:latin typeface="Lato"/>
                <a:ea typeface="Lato"/>
                <a:cs typeface="Lato"/>
                <a:sym typeface="Lato"/>
              </a:rPr>
              <a:t> an appropriate number of epochs is critical to balance learning and generalization performance. In this project, validation loss is monitored to determine the optimal epoch value.</a:t>
            </a:r>
            <a:endParaRPr lang="tr-TR" sz="2499"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(Epoch, </a:t>
            </a:r>
            <a:r>
              <a:rPr lang="en-US" sz="2499" b="1" spc="-49" dirty="0" err="1">
                <a:solidFill>
                  <a:srgbClr val="1C191A"/>
                </a:solidFill>
                <a:latin typeface="Lato"/>
                <a:ea typeface="Lato"/>
                <a:cs typeface="Lato"/>
                <a:sym typeface="Lato"/>
              </a:rPr>
              <a:t>eğitim</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setinin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tamamının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sinir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ağına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kez</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gösterilmesini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ifade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eder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Modelin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birden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fazla</a:t>
            </a:r>
            <a:r>
              <a:rPr lang="en-US" sz="2499" b="1" spc="-49" dirty="0">
                <a:solidFill>
                  <a:srgbClr val="1C191A"/>
                </a:solidFill>
                <a:latin typeface="Lato"/>
                <a:ea typeface="Lato"/>
                <a:cs typeface="Lato"/>
                <a:sym typeface="Lato"/>
              </a:rPr>
              <a:t> epoch </a:t>
            </a:r>
            <a:r>
              <a:rPr lang="en-US" sz="2499" b="1" spc="-49" dirty="0" err="1">
                <a:solidFill>
                  <a:srgbClr val="1C191A"/>
                </a:solidFill>
                <a:latin typeface="Lato"/>
                <a:ea typeface="Lato"/>
                <a:cs typeface="Lato"/>
                <a:sym typeface="Lato"/>
              </a:rPr>
              <a:t>boyunca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eğitilmesi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tahmin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doğruluğunu</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zamanla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artırır.Uygun</a:t>
            </a:r>
            <a:r>
              <a:rPr lang="en-US" sz="2499" b="1" spc="-49" dirty="0">
                <a:solidFill>
                  <a:srgbClr val="1C191A"/>
                </a:solidFill>
                <a:latin typeface="Lato"/>
                <a:ea typeface="Lato"/>
                <a:cs typeface="Lato"/>
                <a:sym typeface="Lato"/>
              </a:rPr>
              <a:t> epoch </a:t>
            </a:r>
            <a:r>
              <a:rPr lang="en-US" sz="2499" b="1" spc="-49" dirty="0" err="1">
                <a:solidFill>
                  <a:srgbClr val="1C191A"/>
                </a:solidFill>
                <a:latin typeface="Lato"/>
                <a:ea typeface="Lato"/>
                <a:cs typeface="Lato"/>
                <a:sym typeface="Lato"/>
              </a:rPr>
              <a:t>sayısının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seçilmesi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öğrenme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genelleme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performansı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arasında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denge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kurmak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açısından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kritik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öneme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sahiptir</a:t>
            </a:r>
            <a:r>
              <a:rPr lang="en-US" sz="2499" b="1" spc="-49" dirty="0">
                <a:solidFill>
                  <a:srgbClr val="1C191A"/>
                </a:solidFill>
                <a:latin typeface="Lato"/>
                <a:ea typeface="Lato"/>
                <a:cs typeface="Lato"/>
                <a:sym typeface="Lato"/>
              </a:rPr>
              <a:t>. Bu </a:t>
            </a:r>
            <a:r>
              <a:rPr lang="en-US" sz="2499" b="1" spc="-49" dirty="0" err="1">
                <a:solidFill>
                  <a:srgbClr val="1C191A"/>
                </a:solidFill>
                <a:latin typeface="Lato"/>
                <a:ea typeface="Lato"/>
                <a:cs typeface="Lato"/>
                <a:sym typeface="Lato"/>
              </a:rPr>
              <a:t>projede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uygun</a:t>
            </a:r>
            <a:r>
              <a:rPr lang="en-US" sz="2499" b="1" spc="-49" dirty="0">
                <a:solidFill>
                  <a:srgbClr val="1C191A"/>
                </a:solidFill>
                <a:latin typeface="Lato"/>
                <a:ea typeface="Lato"/>
                <a:cs typeface="Lato"/>
                <a:sym typeface="Lato"/>
              </a:rPr>
              <a:t> epoch </a:t>
            </a:r>
            <a:r>
              <a:rPr lang="en-US" sz="2499" b="1" spc="-49" dirty="0" err="1">
                <a:solidFill>
                  <a:srgbClr val="1C191A"/>
                </a:solidFill>
                <a:latin typeface="Lato"/>
                <a:ea typeface="Lato"/>
                <a:cs typeface="Lato"/>
                <a:sym typeface="Lato"/>
              </a:rPr>
              <a:t>değerini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belirlemek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için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doğrulama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kaybı</a:t>
            </a:r>
            <a:r>
              <a:rPr lang="en-US" sz="2499" b="1" spc="-49" dirty="0">
                <a:solidFill>
                  <a:srgbClr val="1C191A"/>
                </a:solidFill>
                <a:latin typeface="Lato"/>
                <a:ea typeface="Lato"/>
                <a:cs typeface="Lato"/>
                <a:sym typeface="Lato"/>
              </a:rPr>
              <a:t> (validation loss) </a:t>
            </a:r>
            <a:r>
              <a:rPr lang="en-US" sz="2499" b="1" spc="-49" dirty="0" err="1">
                <a:solidFill>
                  <a:srgbClr val="1C191A"/>
                </a:solidFill>
                <a:latin typeface="Lato"/>
                <a:ea typeface="Lato"/>
                <a:cs typeface="Lato"/>
                <a:sym typeface="Lato"/>
              </a:rPr>
              <a:t>izlenmiştir</a:t>
            </a:r>
            <a:r>
              <a:rPr lang="en-US" sz="2499" b="1" spc="-49" dirty="0">
                <a:solidFill>
                  <a:srgbClr val="1C191A"/>
                </a:solidFill>
                <a:latin typeface="Lato"/>
                <a:ea typeface="Lato"/>
                <a:cs typeface="Lato"/>
                <a:sym typeface="Lato"/>
              </a:rPr>
              <a:t>.)</a:t>
            </a:r>
          </a:p>
        </p:txBody>
      </p:sp>
      <p:sp>
        <p:nvSpPr>
          <p:cNvPr id="3" name="TextBox 3"/>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EPOCH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090515"/>
            <a:ext cx="7696200" cy="5871992"/>
            <a:chOff x="0" y="-57151"/>
            <a:chExt cx="9979831" cy="7829322"/>
          </a:xfrm>
        </p:grpSpPr>
        <p:sp>
          <p:nvSpPr>
            <p:cNvPr id="3" name="Freeform 3"/>
            <p:cNvSpPr/>
            <p:nvPr/>
          </p:nvSpPr>
          <p:spPr>
            <a:xfrm>
              <a:off x="0" y="127000"/>
              <a:ext cx="349754" cy="436033"/>
            </a:xfrm>
            <a:custGeom>
              <a:avLst/>
              <a:gdLst/>
              <a:ahLst/>
              <a:cxnLst/>
              <a:rect l="l" t="t" r="r" b="b"/>
              <a:pathLst>
                <a:path w="349754" h="436033">
                  <a:moveTo>
                    <a:pt x="0" y="0"/>
                  </a:moveTo>
                  <a:lnTo>
                    <a:pt x="349754" y="0"/>
                  </a:lnTo>
                  <a:lnTo>
                    <a:pt x="349754" y="436033"/>
                  </a:lnTo>
                  <a:lnTo>
                    <a:pt x="0" y="436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TextBox 4"/>
            <p:cNvSpPr txBox="1"/>
            <p:nvPr/>
          </p:nvSpPr>
          <p:spPr>
            <a:xfrm>
              <a:off x="996953" y="-57151"/>
              <a:ext cx="8982878" cy="7829322"/>
            </a:xfrm>
            <a:prstGeom prst="rect">
              <a:avLst/>
            </a:prstGeom>
          </p:spPr>
          <p:txBody>
            <a:bodyPr lIns="0" tIns="0" rIns="0" bIns="0" rtlCol="0" anchor="t">
              <a:spAutoFit/>
            </a:bodyPr>
            <a:lstStyle/>
            <a:p>
              <a:pPr algn="l">
                <a:lnSpc>
                  <a:spcPts val="4199"/>
                </a:lnSpc>
              </a:pPr>
              <a:endParaRPr dirty="0"/>
            </a:p>
            <a:p>
              <a:pPr algn="l">
                <a:lnSpc>
                  <a:spcPts val="4199"/>
                </a:lnSpc>
              </a:pPr>
              <a:r>
                <a:rPr lang="en-US" sz="2999" spc="-59" dirty="0">
                  <a:solidFill>
                    <a:srgbClr val="1C191A"/>
                  </a:solidFill>
                  <a:latin typeface="Lato"/>
                  <a:ea typeface="Lato"/>
                  <a:cs typeface="Lato"/>
                  <a:sym typeface="Lato"/>
                </a:rPr>
                <a:t>Example:</a:t>
              </a:r>
            </a:p>
            <a:p>
              <a:pPr algn="l">
                <a:lnSpc>
                  <a:spcPts val="4199"/>
                </a:lnSpc>
              </a:pPr>
              <a:r>
                <a:rPr lang="en-US" sz="2999" spc="-59" dirty="0">
                  <a:solidFill>
                    <a:srgbClr val="1C191A"/>
                  </a:solidFill>
                  <a:latin typeface="Lato"/>
                  <a:ea typeface="Lato"/>
                  <a:cs typeface="Lato"/>
                  <a:sym typeface="Lato"/>
                </a:rPr>
                <a:t>If the dataset contains 1,000 images and the model is trained for 50 epochs, the network sees each image 50 times during training.</a:t>
              </a:r>
              <a:endParaRPr lang="tr-TR" sz="2999" spc="-59" dirty="0">
                <a:solidFill>
                  <a:srgbClr val="1C191A"/>
                </a:solidFill>
                <a:latin typeface="Lato"/>
                <a:ea typeface="Lato"/>
                <a:cs typeface="Lato"/>
                <a:sym typeface="Lato"/>
              </a:endParaRPr>
            </a:p>
            <a:p>
              <a:pPr algn="l">
                <a:lnSpc>
                  <a:spcPts val="4199"/>
                </a:lnSpc>
              </a:pPr>
              <a:r>
                <a:rPr lang="en-US" sz="2999" b="1" spc="-59" dirty="0">
                  <a:solidFill>
                    <a:srgbClr val="1C191A"/>
                  </a:solidFill>
                  <a:latin typeface="Lato"/>
                  <a:ea typeface="Lato"/>
                  <a:cs typeface="Lato"/>
                  <a:sym typeface="Lato"/>
                </a:rPr>
                <a:t>(Örnek:</a:t>
              </a:r>
            </a:p>
            <a:p>
              <a:pPr marL="0" lvl="0" indent="0" algn="l">
                <a:lnSpc>
                  <a:spcPts val="4199"/>
                </a:lnSpc>
                <a:spcBef>
                  <a:spcPct val="0"/>
                </a:spcBef>
              </a:pPr>
              <a:r>
                <a:rPr lang="en-US" sz="2999" b="1" spc="-59" dirty="0" err="1">
                  <a:solidFill>
                    <a:srgbClr val="1C191A"/>
                  </a:solidFill>
                  <a:latin typeface="Lato"/>
                  <a:ea typeface="Lato"/>
                  <a:cs typeface="Lato"/>
                  <a:sym typeface="Lato"/>
                </a:rPr>
                <a:t>Eğer</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veri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setinde</a:t>
              </a:r>
              <a:r>
                <a:rPr lang="en-US" sz="2999" b="1" spc="-59" dirty="0">
                  <a:solidFill>
                    <a:srgbClr val="1C191A"/>
                  </a:solidFill>
                  <a:latin typeface="Lato"/>
                  <a:ea typeface="Lato"/>
                  <a:cs typeface="Lato"/>
                  <a:sym typeface="Lato"/>
                </a:rPr>
                <a:t> 1.000 </a:t>
              </a:r>
              <a:r>
                <a:rPr lang="en-US" sz="2999" b="1" spc="-59" dirty="0" err="1">
                  <a:solidFill>
                    <a:srgbClr val="1C191A"/>
                  </a:solidFill>
                  <a:latin typeface="Lato"/>
                  <a:ea typeface="Lato"/>
                  <a:cs typeface="Lato"/>
                  <a:sym typeface="Lato"/>
                </a:rPr>
                <a:t>görüntü</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varsa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a:t>
              </a:r>
              <a:r>
                <a:rPr lang="en-US" sz="2999" b="1" spc="-59" dirty="0">
                  <a:solidFill>
                    <a:srgbClr val="1C191A"/>
                  </a:solidFill>
                  <a:latin typeface="Lato"/>
                  <a:ea typeface="Lato"/>
                  <a:cs typeface="Lato"/>
                  <a:sym typeface="Lato"/>
                </a:rPr>
                <a:t> model 50 epoch </a:t>
              </a:r>
              <a:r>
                <a:rPr lang="en-US" sz="2999" b="1" spc="-59" dirty="0" err="1">
                  <a:solidFill>
                    <a:srgbClr val="1C191A"/>
                  </a:solidFill>
                  <a:latin typeface="Lato"/>
                  <a:ea typeface="Lato"/>
                  <a:cs typeface="Lato"/>
                  <a:sym typeface="Lato"/>
                </a:rPr>
                <a:t>eğitiliyorsa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ağ</a:t>
              </a:r>
              <a:r>
                <a:rPr lang="en-US" sz="2999" b="1" spc="-59" dirty="0">
                  <a:solidFill>
                    <a:srgbClr val="1C191A"/>
                  </a:solidFill>
                  <a:latin typeface="Lato"/>
                  <a:ea typeface="Lato"/>
                  <a:cs typeface="Lato"/>
                  <a:sym typeface="Lato"/>
                </a:rPr>
                <a:t> her </a:t>
              </a:r>
              <a:r>
                <a:rPr lang="en-US" sz="2999" b="1" spc="-59" dirty="0" err="1">
                  <a:solidFill>
                    <a:srgbClr val="1C191A"/>
                  </a:solidFill>
                  <a:latin typeface="Lato"/>
                  <a:ea typeface="Lato"/>
                  <a:cs typeface="Lato"/>
                  <a:sym typeface="Lato"/>
                </a:rPr>
                <a:t>görüntüyü</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eğitim</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sürecinde</a:t>
              </a:r>
              <a:r>
                <a:rPr lang="en-US" sz="2999" b="1" spc="-59" dirty="0">
                  <a:solidFill>
                    <a:srgbClr val="1C191A"/>
                  </a:solidFill>
                  <a:latin typeface="Lato"/>
                  <a:ea typeface="Lato"/>
                  <a:cs typeface="Lato"/>
                  <a:sym typeface="Lato"/>
                </a:rPr>
                <a:t> 50 </a:t>
              </a:r>
              <a:r>
                <a:rPr lang="en-US" sz="2999" b="1" spc="-59" dirty="0" err="1">
                  <a:solidFill>
                    <a:srgbClr val="1C191A"/>
                  </a:solidFill>
                  <a:latin typeface="Lato"/>
                  <a:ea typeface="Lato"/>
                  <a:cs typeface="Lato"/>
                  <a:sym typeface="Lato"/>
                </a:rPr>
                <a:t>kez</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görür</a:t>
              </a:r>
              <a:r>
                <a:rPr lang="en-US" sz="2999" b="1" spc="-59" dirty="0">
                  <a:solidFill>
                    <a:srgbClr val="1C191A"/>
                  </a:solidFill>
                  <a:latin typeface="Lato"/>
                  <a:ea typeface="Lato"/>
                  <a:cs typeface="Lato"/>
                  <a:sym typeface="Lato"/>
                </a:rPr>
                <a:t>.)</a:t>
              </a:r>
            </a:p>
          </p:txBody>
        </p:sp>
      </p:grpSp>
      <p:sp>
        <p:nvSpPr>
          <p:cNvPr id="5" name="TextBox 5"/>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208080" y="4194670"/>
            <a:ext cx="6108624" cy="1069976"/>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253439"/>
                </a:solidFill>
                <a:latin typeface="Lato"/>
                <a:ea typeface="Lato"/>
                <a:cs typeface="Lato"/>
                <a:sym typeface="Lato"/>
              </a:rPr>
              <a:t>Overview</a:t>
            </a:r>
          </a:p>
        </p:txBody>
      </p:sp>
      <p:sp>
        <p:nvSpPr>
          <p:cNvPr id="3" name="TextBox 3"/>
          <p:cNvSpPr txBox="1"/>
          <p:nvPr/>
        </p:nvSpPr>
        <p:spPr>
          <a:xfrm>
            <a:off x="8746730" y="1993848"/>
            <a:ext cx="3790125"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Introduction</a:t>
            </a:r>
          </a:p>
        </p:txBody>
      </p:sp>
      <p:sp>
        <p:nvSpPr>
          <p:cNvPr id="4" name="TextBox 4"/>
          <p:cNvSpPr txBox="1"/>
          <p:nvPr/>
        </p:nvSpPr>
        <p:spPr>
          <a:xfrm>
            <a:off x="8746730" y="4980623"/>
            <a:ext cx="3790125"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Research Objectives</a:t>
            </a:r>
          </a:p>
        </p:txBody>
      </p:sp>
      <p:sp>
        <p:nvSpPr>
          <p:cNvPr id="5" name="TextBox 5"/>
          <p:cNvSpPr txBox="1"/>
          <p:nvPr/>
        </p:nvSpPr>
        <p:spPr>
          <a:xfrm>
            <a:off x="13594741" y="1990938"/>
            <a:ext cx="3485179"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Methodology</a:t>
            </a:r>
          </a:p>
        </p:txBody>
      </p:sp>
      <p:sp>
        <p:nvSpPr>
          <p:cNvPr id="6" name="TextBox 6"/>
          <p:cNvSpPr txBox="1"/>
          <p:nvPr/>
        </p:nvSpPr>
        <p:spPr>
          <a:xfrm>
            <a:off x="8746730" y="3487235"/>
            <a:ext cx="3790125"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Problem Statement</a:t>
            </a:r>
          </a:p>
        </p:txBody>
      </p:sp>
      <p:sp>
        <p:nvSpPr>
          <p:cNvPr id="7" name="TextBox 7"/>
          <p:cNvSpPr txBox="1"/>
          <p:nvPr/>
        </p:nvSpPr>
        <p:spPr>
          <a:xfrm>
            <a:off x="8746730" y="7967397"/>
            <a:ext cx="3790125"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Theoretical Framework</a:t>
            </a:r>
          </a:p>
        </p:txBody>
      </p:sp>
      <p:sp>
        <p:nvSpPr>
          <p:cNvPr id="8" name="TextBox 8"/>
          <p:cNvSpPr txBox="1"/>
          <p:nvPr/>
        </p:nvSpPr>
        <p:spPr>
          <a:xfrm>
            <a:off x="13594741" y="3485053"/>
            <a:ext cx="3485179"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Results</a:t>
            </a:r>
          </a:p>
        </p:txBody>
      </p:sp>
      <p:sp>
        <p:nvSpPr>
          <p:cNvPr id="9" name="TextBox 9"/>
          <p:cNvSpPr txBox="1"/>
          <p:nvPr/>
        </p:nvSpPr>
        <p:spPr>
          <a:xfrm>
            <a:off x="8746730" y="6474010"/>
            <a:ext cx="3790125"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Significance of the Study</a:t>
            </a:r>
          </a:p>
        </p:txBody>
      </p:sp>
      <p:sp>
        <p:nvSpPr>
          <p:cNvPr id="10" name="TextBox 10"/>
          <p:cNvSpPr txBox="1"/>
          <p:nvPr/>
        </p:nvSpPr>
        <p:spPr>
          <a:xfrm>
            <a:off x="13594741" y="4979168"/>
            <a:ext cx="3485179"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Conclusion</a:t>
            </a:r>
          </a:p>
        </p:txBody>
      </p:sp>
      <p:sp>
        <p:nvSpPr>
          <p:cNvPr id="11" name="TextBox 11"/>
          <p:cNvSpPr txBox="1"/>
          <p:nvPr/>
        </p:nvSpPr>
        <p:spPr>
          <a:xfrm>
            <a:off x="13594741" y="6473283"/>
            <a:ext cx="3485179"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Recommendations</a:t>
            </a:r>
          </a:p>
        </p:txBody>
      </p:sp>
      <p:sp>
        <p:nvSpPr>
          <p:cNvPr id="12" name="TextBox 12"/>
          <p:cNvSpPr txBox="1"/>
          <p:nvPr/>
        </p:nvSpPr>
        <p:spPr>
          <a:xfrm>
            <a:off x="13594741" y="7967397"/>
            <a:ext cx="3485179" cy="344805"/>
          </a:xfrm>
          <a:prstGeom prst="rect">
            <a:avLst/>
          </a:prstGeom>
        </p:spPr>
        <p:txBody>
          <a:bodyPr lIns="0" tIns="0" rIns="0" bIns="0" rtlCol="0" anchor="t">
            <a:spAutoFit/>
          </a:bodyPr>
          <a:lstStyle/>
          <a:p>
            <a:pPr algn="l">
              <a:lnSpc>
                <a:spcPts val="2640"/>
              </a:lnSpc>
            </a:pPr>
            <a:r>
              <a:rPr lang="en-US" sz="2400" b="1">
                <a:solidFill>
                  <a:srgbClr val="253439"/>
                </a:solidFill>
                <a:latin typeface="Lato Bold"/>
                <a:ea typeface="Lato Bold"/>
                <a:cs typeface="Lato Bold"/>
                <a:sym typeface="Lato Bold"/>
              </a:rPr>
              <a:t>Q&amp;A + Thank You</a:t>
            </a:r>
          </a:p>
        </p:txBody>
      </p:sp>
      <p:grpSp>
        <p:nvGrpSpPr>
          <p:cNvPr id="13" name="Group 13"/>
          <p:cNvGrpSpPr/>
          <p:nvPr/>
        </p:nvGrpSpPr>
        <p:grpSpPr>
          <a:xfrm rot="-5400000">
            <a:off x="3796798" y="3053843"/>
            <a:ext cx="225880" cy="5403316"/>
            <a:chOff x="0" y="0"/>
            <a:chExt cx="301173" cy="7204422"/>
          </a:xfrm>
        </p:grpSpPr>
        <p:grpSp>
          <p:nvGrpSpPr>
            <p:cNvPr id="14" name="Group 14"/>
            <p:cNvGrpSpPr/>
            <p:nvPr/>
          </p:nvGrpSpPr>
          <p:grpSpPr>
            <a:xfrm>
              <a:off x="0" y="0"/>
              <a:ext cx="301173" cy="7204422"/>
              <a:chOff x="0" y="0"/>
              <a:chExt cx="59491" cy="1423096"/>
            </a:xfrm>
          </p:grpSpPr>
          <p:sp>
            <p:nvSpPr>
              <p:cNvPr id="15" name="Freeform 15"/>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tr-TR"/>
              </a:p>
            </p:txBody>
          </p:sp>
          <p:sp>
            <p:nvSpPr>
              <p:cNvPr id="16" name="TextBox 16"/>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0" y="0"/>
              <a:ext cx="301173" cy="1830478"/>
              <a:chOff x="0" y="0"/>
              <a:chExt cx="59491" cy="361576"/>
            </a:xfrm>
          </p:grpSpPr>
          <p:sp>
            <p:nvSpPr>
              <p:cNvPr id="18" name="Freeform 18"/>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tr-TR"/>
              </a:p>
            </p:txBody>
          </p:sp>
          <p:sp>
            <p:nvSpPr>
              <p:cNvPr id="19" name="TextBox 19"/>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0" y="1828197"/>
              <a:ext cx="301173" cy="795134"/>
              <a:chOff x="0" y="0"/>
              <a:chExt cx="59491" cy="157064"/>
            </a:xfrm>
          </p:grpSpPr>
          <p:sp>
            <p:nvSpPr>
              <p:cNvPr id="21" name="Freeform 21"/>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22" name="TextBox 22"/>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sp>
        <p:nvSpPr>
          <p:cNvPr id="23" name="TextBox 23"/>
          <p:cNvSpPr txBox="1"/>
          <p:nvPr/>
        </p:nvSpPr>
        <p:spPr>
          <a:xfrm>
            <a:off x="7478630" y="1939555"/>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01</a:t>
            </a:r>
          </a:p>
        </p:txBody>
      </p:sp>
      <p:sp>
        <p:nvSpPr>
          <p:cNvPr id="24" name="TextBox 24"/>
          <p:cNvSpPr txBox="1"/>
          <p:nvPr/>
        </p:nvSpPr>
        <p:spPr>
          <a:xfrm>
            <a:off x="12321895" y="1939555"/>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06</a:t>
            </a:r>
          </a:p>
        </p:txBody>
      </p:sp>
      <p:sp>
        <p:nvSpPr>
          <p:cNvPr id="25" name="TextBox 25"/>
          <p:cNvSpPr txBox="1"/>
          <p:nvPr/>
        </p:nvSpPr>
        <p:spPr>
          <a:xfrm>
            <a:off x="7478630" y="4924980"/>
            <a:ext cx="1110770" cy="491490"/>
          </a:xfrm>
          <a:prstGeom prst="rect">
            <a:avLst/>
          </a:prstGeom>
        </p:spPr>
        <p:txBody>
          <a:bodyPr lIns="0" tIns="0" rIns="0" bIns="0" rtlCol="0" anchor="t">
            <a:spAutoFit/>
          </a:bodyPr>
          <a:lstStyle/>
          <a:p>
            <a:pPr marL="0" lvl="0" indent="0" algn="r">
              <a:lnSpc>
                <a:spcPts val="3600"/>
              </a:lnSpc>
              <a:spcBef>
                <a:spcPct val="0"/>
              </a:spcBef>
            </a:pPr>
            <a:r>
              <a:rPr lang="en-US" sz="3600" u="none" strike="noStrike">
                <a:solidFill>
                  <a:srgbClr val="7C898B"/>
                </a:solidFill>
                <a:latin typeface="Lato"/>
                <a:ea typeface="Lato"/>
                <a:cs typeface="Lato"/>
                <a:sym typeface="Lato"/>
              </a:rPr>
              <a:t>03</a:t>
            </a:r>
          </a:p>
        </p:txBody>
      </p:sp>
      <p:sp>
        <p:nvSpPr>
          <p:cNvPr id="26" name="TextBox 26"/>
          <p:cNvSpPr txBox="1"/>
          <p:nvPr/>
        </p:nvSpPr>
        <p:spPr>
          <a:xfrm>
            <a:off x="12321895" y="4924980"/>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08</a:t>
            </a:r>
          </a:p>
        </p:txBody>
      </p:sp>
      <p:sp>
        <p:nvSpPr>
          <p:cNvPr id="27" name="TextBox 27"/>
          <p:cNvSpPr txBox="1"/>
          <p:nvPr/>
        </p:nvSpPr>
        <p:spPr>
          <a:xfrm>
            <a:off x="7478630" y="3432943"/>
            <a:ext cx="1110770" cy="491490"/>
          </a:xfrm>
          <a:prstGeom prst="rect">
            <a:avLst/>
          </a:prstGeom>
        </p:spPr>
        <p:txBody>
          <a:bodyPr lIns="0" tIns="0" rIns="0" bIns="0" rtlCol="0" anchor="t">
            <a:spAutoFit/>
          </a:bodyPr>
          <a:lstStyle/>
          <a:p>
            <a:pPr marL="0" lvl="0" indent="0" algn="r">
              <a:lnSpc>
                <a:spcPts val="3600"/>
              </a:lnSpc>
              <a:spcBef>
                <a:spcPct val="0"/>
              </a:spcBef>
            </a:pPr>
            <a:r>
              <a:rPr lang="en-US" sz="3600" u="none" strike="noStrike">
                <a:solidFill>
                  <a:srgbClr val="7C898B"/>
                </a:solidFill>
                <a:latin typeface="Lato"/>
                <a:ea typeface="Lato"/>
                <a:cs typeface="Lato"/>
                <a:sym typeface="Lato"/>
              </a:rPr>
              <a:t>02</a:t>
            </a:r>
          </a:p>
        </p:txBody>
      </p:sp>
      <p:sp>
        <p:nvSpPr>
          <p:cNvPr id="28" name="TextBox 28"/>
          <p:cNvSpPr txBox="1"/>
          <p:nvPr/>
        </p:nvSpPr>
        <p:spPr>
          <a:xfrm>
            <a:off x="12321895" y="3432943"/>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07</a:t>
            </a:r>
          </a:p>
        </p:txBody>
      </p:sp>
      <p:sp>
        <p:nvSpPr>
          <p:cNvPr id="29" name="TextBox 29"/>
          <p:cNvSpPr txBox="1"/>
          <p:nvPr/>
        </p:nvSpPr>
        <p:spPr>
          <a:xfrm>
            <a:off x="7478630" y="6418368"/>
            <a:ext cx="1110770" cy="491490"/>
          </a:xfrm>
          <a:prstGeom prst="rect">
            <a:avLst/>
          </a:prstGeom>
        </p:spPr>
        <p:txBody>
          <a:bodyPr lIns="0" tIns="0" rIns="0" bIns="0" rtlCol="0" anchor="t">
            <a:spAutoFit/>
          </a:bodyPr>
          <a:lstStyle/>
          <a:p>
            <a:pPr marL="0" lvl="0" indent="0" algn="r">
              <a:lnSpc>
                <a:spcPts val="3600"/>
              </a:lnSpc>
              <a:spcBef>
                <a:spcPct val="0"/>
              </a:spcBef>
            </a:pPr>
            <a:r>
              <a:rPr lang="en-US" sz="3600" u="none" strike="noStrike">
                <a:solidFill>
                  <a:srgbClr val="7C898B"/>
                </a:solidFill>
                <a:latin typeface="Lato"/>
                <a:ea typeface="Lato"/>
                <a:cs typeface="Lato"/>
                <a:sym typeface="Lato"/>
              </a:rPr>
              <a:t>04</a:t>
            </a:r>
          </a:p>
        </p:txBody>
      </p:sp>
      <p:sp>
        <p:nvSpPr>
          <p:cNvPr id="30" name="TextBox 30"/>
          <p:cNvSpPr txBox="1"/>
          <p:nvPr/>
        </p:nvSpPr>
        <p:spPr>
          <a:xfrm>
            <a:off x="12321895" y="6418368"/>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09</a:t>
            </a:r>
          </a:p>
        </p:txBody>
      </p:sp>
      <p:sp>
        <p:nvSpPr>
          <p:cNvPr id="31" name="TextBox 31"/>
          <p:cNvSpPr txBox="1"/>
          <p:nvPr/>
        </p:nvSpPr>
        <p:spPr>
          <a:xfrm>
            <a:off x="7478630" y="7913105"/>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05</a:t>
            </a:r>
          </a:p>
        </p:txBody>
      </p:sp>
      <p:sp>
        <p:nvSpPr>
          <p:cNvPr id="32" name="TextBox 32"/>
          <p:cNvSpPr txBox="1"/>
          <p:nvPr/>
        </p:nvSpPr>
        <p:spPr>
          <a:xfrm>
            <a:off x="12321895" y="7913105"/>
            <a:ext cx="1110770" cy="491490"/>
          </a:xfrm>
          <a:prstGeom prst="rect">
            <a:avLst/>
          </a:prstGeom>
        </p:spPr>
        <p:txBody>
          <a:bodyPr lIns="0" tIns="0" rIns="0" bIns="0" rtlCol="0" anchor="t">
            <a:spAutoFit/>
          </a:bodyPr>
          <a:lstStyle/>
          <a:p>
            <a:pPr algn="r">
              <a:lnSpc>
                <a:spcPts val="3600"/>
              </a:lnSpc>
            </a:pPr>
            <a:r>
              <a:rPr lang="en-US" sz="3600">
                <a:solidFill>
                  <a:srgbClr val="7C898B"/>
                </a:solidFill>
                <a:latin typeface="Lato"/>
                <a:ea typeface="Lato"/>
                <a:cs typeface="Lato"/>
                <a:sym typeface="Lato"/>
              </a:rPr>
              <a:t>10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29E84"/>
        </a:solidFill>
        <a:effectLst/>
      </p:bgPr>
    </p:bg>
    <p:spTree>
      <p:nvGrpSpPr>
        <p:cNvPr id="1" name=""/>
        <p:cNvGrpSpPr/>
        <p:nvPr/>
      </p:nvGrpSpPr>
      <p:grpSpPr>
        <a:xfrm>
          <a:off x="0" y="0"/>
          <a:ext cx="0" cy="0"/>
          <a:chOff x="0" y="0"/>
          <a:chExt cx="0" cy="0"/>
        </a:xfrm>
      </p:grpSpPr>
      <p:sp>
        <p:nvSpPr>
          <p:cNvPr id="2" name="Freeform 2"/>
          <p:cNvSpPr/>
          <p:nvPr/>
        </p:nvSpPr>
        <p:spPr>
          <a:xfrm>
            <a:off x="6680679" y="1193218"/>
            <a:ext cx="5878367" cy="7874196"/>
          </a:xfrm>
          <a:custGeom>
            <a:avLst/>
            <a:gdLst/>
            <a:ahLst/>
            <a:cxnLst/>
            <a:rect l="l" t="t" r="r" b="b"/>
            <a:pathLst>
              <a:path w="5878367" h="7874196">
                <a:moveTo>
                  <a:pt x="0" y="0"/>
                </a:moveTo>
                <a:lnTo>
                  <a:pt x="5878367" y="0"/>
                </a:lnTo>
                <a:lnTo>
                  <a:pt x="5878367" y="7874196"/>
                </a:lnTo>
                <a:lnTo>
                  <a:pt x="0" y="7874196"/>
                </a:lnTo>
                <a:lnTo>
                  <a:pt x="0" y="0"/>
                </a:lnTo>
                <a:close/>
              </a:path>
            </a:pathLst>
          </a:custGeom>
          <a:blipFill>
            <a:blip r:embed="rId2"/>
            <a:stretch>
              <a:fillRect l="-4370" t="-268" b="-268"/>
            </a:stretch>
          </a:blipFill>
        </p:spPr>
        <p:txBody>
          <a:bodyPr/>
          <a:lstStyle/>
          <a:p>
            <a:endParaRPr lang="tr-TR"/>
          </a:p>
        </p:txBody>
      </p:sp>
      <p:sp>
        <p:nvSpPr>
          <p:cNvPr id="3" name="TextBox 3"/>
          <p:cNvSpPr txBox="1"/>
          <p:nvPr/>
        </p:nvSpPr>
        <p:spPr>
          <a:xfrm>
            <a:off x="1227483" y="1826743"/>
            <a:ext cx="6062578" cy="385452"/>
          </a:xfrm>
          <a:prstGeom prst="rect">
            <a:avLst/>
          </a:prstGeom>
        </p:spPr>
        <p:txBody>
          <a:bodyPr lIns="0" tIns="0" rIns="0" bIns="0" rtlCol="0" anchor="t">
            <a:spAutoFit/>
          </a:bodyPr>
          <a:lstStyle/>
          <a:p>
            <a:pPr marL="0" lvl="0" indent="0" algn="just">
              <a:lnSpc>
                <a:spcPts val="2800"/>
              </a:lnSpc>
              <a:spcBef>
                <a:spcPct val="0"/>
              </a:spcBef>
            </a:pPr>
            <a:r>
              <a:rPr lang="en-US" sz="2800">
                <a:solidFill>
                  <a:srgbClr val="253439"/>
                </a:solidFill>
                <a:latin typeface="Lato"/>
                <a:ea typeface="Lato"/>
                <a:cs typeface="Lato"/>
                <a:sym typeface="Lato"/>
              </a:rPr>
              <a:t>EXAMPLE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601200" y="723900"/>
            <a:ext cx="7315200" cy="8484054"/>
          </a:xfrm>
          <a:prstGeom prst="rect">
            <a:avLst/>
          </a:prstGeom>
        </p:spPr>
        <p:txBody>
          <a:bodyPr wrap="square" lIns="0" tIns="0" rIns="0" bIns="0" rtlCol="0" anchor="t">
            <a:spAutoFit/>
          </a:bodyPr>
          <a:lstStyle/>
          <a:p>
            <a:pPr marL="0" lvl="0" indent="0" algn="l">
              <a:lnSpc>
                <a:spcPts val="3499"/>
              </a:lnSpc>
              <a:spcBef>
                <a:spcPct val="0"/>
              </a:spcBef>
            </a:pPr>
            <a:r>
              <a:rPr lang="en-US" sz="2499" spc="-49" dirty="0">
                <a:solidFill>
                  <a:srgbClr val="1C191A"/>
                </a:solidFill>
                <a:latin typeface="Lato"/>
                <a:ea typeface="Lato"/>
                <a:cs typeface="Lato"/>
                <a:sym typeface="Lato"/>
              </a:rPr>
              <a:t>YOLO is a real-time object detection algorithm that detects objects in a single forward pass of the network. It predicts bounding boxes and class labels simultaneously, making it very </a:t>
            </a:r>
            <a:r>
              <a:rPr lang="en-US" sz="2499" spc="-49" dirty="0" err="1">
                <a:solidFill>
                  <a:srgbClr val="1C191A"/>
                </a:solidFill>
                <a:latin typeface="Lato"/>
                <a:ea typeface="Lato"/>
                <a:cs typeface="Lato"/>
                <a:sym typeface="Lato"/>
              </a:rPr>
              <a:t>fast.YOLO</a:t>
            </a:r>
            <a:r>
              <a:rPr lang="en-US" sz="2499" spc="-49" dirty="0">
                <a:solidFill>
                  <a:srgbClr val="1C191A"/>
                </a:solidFill>
                <a:latin typeface="Lato"/>
                <a:ea typeface="Lato"/>
                <a:cs typeface="Lato"/>
                <a:sym typeface="Lato"/>
              </a:rPr>
              <a:t> divides the input image into grids and predicts bounding boxes for each grid cell. This structure allows the model to detect license plates efficiently even in complex backgrounds.</a:t>
            </a:r>
            <a:endParaRPr lang="tr-TR" sz="2499" spc="-49" dirty="0">
              <a:solidFill>
                <a:srgbClr val="1C191A"/>
              </a:solidFill>
              <a:latin typeface="Lato"/>
              <a:ea typeface="Lato"/>
              <a:cs typeface="Lato"/>
              <a:sym typeface="Lato"/>
            </a:endParaRPr>
          </a:p>
          <a:p>
            <a:pPr marL="0" lvl="0" indent="0" algn="l">
              <a:lnSpc>
                <a:spcPts val="3499"/>
              </a:lnSpc>
              <a:spcBef>
                <a:spcPct val="0"/>
              </a:spcBef>
            </a:pPr>
            <a:endParaRPr lang="tr-TR" sz="2499"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(YOLO, </a:t>
            </a:r>
            <a:r>
              <a:rPr lang="en-US" sz="2499" b="1" spc="-49" dirty="0" err="1">
                <a:solidFill>
                  <a:srgbClr val="1C191A"/>
                </a:solidFill>
                <a:latin typeface="Lato"/>
                <a:ea typeface="Lato"/>
                <a:cs typeface="Lato"/>
                <a:sym typeface="Lato"/>
              </a:rPr>
              <a:t>nesneleri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ileri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besleme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adımında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tespit</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eden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gerçek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zamanlı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nesne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algılama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algoritmasıdır</a:t>
            </a:r>
            <a:r>
              <a:rPr lang="en-US" sz="2499" b="1" spc="-49" dirty="0">
                <a:solidFill>
                  <a:srgbClr val="1C191A"/>
                </a:solidFill>
                <a:latin typeface="Lato"/>
                <a:ea typeface="Lato"/>
                <a:cs typeface="Lato"/>
                <a:sym typeface="Lato"/>
              </a:rPr>
              <a:t>.</a:t>
            </a:r>
            <a:endParaRPr lang="tr-TR" sz="2499" b="1"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 </a:t>
            </a:r>
            <a:endParaRPr lang="tr-TR" sz="2499" b="1" spc="-49" dirty="0">
              <a:solidFill>
                <a:srgbClr val="1C191A"/>
              </a:solidFill>
              <a:latin typeface="Lato"/>
              <a:ea typeface="Lato"/>
              <a:cs typeface="Lato"/>
              <a:sym typeface="Lato"/>
            </a:endParaRPr>
          </a:p>
          <a:p>
            <a:pPr marL="0" lvl="0" indent="0" algn="l">
              <a:lnSpc>
                <a:spcPts val="3499"/>
              </a:lnSpc>
              <a:spcBef>
                <a:spcPct val="0"/>
              </a:spcBef>
            </a:pPr>
            <a:r>
              <a:rPr lang="en-US" sz="2499" b="1" spc="-49" dirty="0" err="1">
                <a:solidFill>
                  <a:srgbClr val="1C191A"/>
                </a:solidFill>
                <a:latin typeface="Lato"/>
                <a:ea typeface="Lato"/>
                <a:cs typeface="Lato"/>
                <a:sym typeface="Lato"/>
              </a:rPr>
              <a:t>Sınırlayıcı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kutuları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sınıf</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etiketlerini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aynı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anda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tahmin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ettiği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için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oldukça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hızlıdır</a:t>
            </a:r>
            <a:r>
              <a:rPr lang="en-US" sz="2499" b="1" spc="-49" dirty="0">
                <a:solidFill>
                  <a:srgbClr val="1C191A"/>
                </a:solidFill>
                <a:latin typeface="Lato"/>
                <a:ea typeface="Lato"/>
                <a:cs typeface="Lato"/>
                <a:sym typeface="Lato"/>
              </a:rPr>
              <a:t>.</a:t>
            </a:r>
            <a:endParaRPr lang="tr-TR" sz="2499" b="1" spc="-49" dirty="0">
              <a:solidFill>
                <a:srgbClr val="1C191A"/>
              </a:solidFill>
              <a:latin typeface="Lato"/>
              <a:ea typeface="Lato"/>
              <a:cs typeface="Lato"/>
              <a:sym typeface="Lato"/>
            </a:endParaRPr>
          </a:p>
          <a:p>
            <a:pPr marL="0" lvl="0" indent="0" algn="l">
              <a:lnSpc>
                <a:spcPts val="3499"/>
              </a:lnSpc>
              <a:spcBef>
                <a:spcPct val="0"/>
              </a:spcBef>
            </a:pPr>
            <a:endParaRPr lang="tr-TR" sz="2499" b="1"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YOLO, </a:t>
            </a:r>
            <a:r>
              <a:rPr lang="en-US" sz="2499" b="1" spc="-49" dirty="0" err="1">
                <a:solidFill>
                  <a:srgbClr val="1C191A"/>
                </a:solidFill>
                <a:latin typeface="Lato"/>
                <a:ea typeface="Lato"/>
                <a:cs typeface="Lato"/>
                <a:sym typeface="Lato"/>
              </a:rPr>
              <a:t>giriş</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görüntüsünü</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ızgaralara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ayırarak</a:t>
            </a:r>
            <a:r>
              <a:rPr lang="en-US" sz="2499" b="1" spc="-49" dirty="0">
                <a:solidFill>
                  <a:srgbClr val="1C191A"/>
                </a:solidFill>
                <a:latin typeface="Lato"/>
                <a:ea typeface="Lato"/>
                <a:cs typeface="Lato"/>
                <a:sym typeface="Lato"/>
              </a:rPr>
              <a:t> her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hücre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için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sınırlayıcı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kutular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tahmin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eder</a:t>
            </a:r>
            <a:r>
              <a:rPr lang="en-US" sz="2499" b="1" spc="-49" dirty="0">
                <a:solidFill>
                  <a:srgbClr val="1C191A"/>
                </a:solidFill>
                <a:latin typeface="Lato"/>
                <a:ea typeface="Lato"/>
                <a:cs typeface="Lato"/>
                <a:sym typeface="Lato"/>
              </a:rPr>
              <a:t>. </a:t>
            </a:r>
            <a:endParaRPr lang="tr-TR" sz="2499" b="1"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Bu </a:t>
            </a:r>
            <a:r>
              <a:rPr lang="en-US" sz="2499" b="1" spc="-49" dirty="0" err="1">
                <a:solidFill>
                  <a:srgbClr val="1C191A"/>
                </a:solidFill>
                <a:latin typeface="Lato"/>
                <a:ea typeface="Lato"/>
                <a:cs typeface="Lato"/>
                <a:sym typeface="Lato"/>
              </a:rPr>
              <a:t>yapı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karmaşık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arka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planlarda</a:t>
            </a:r>
            <a:r>
              <a:rPr lang="en-US" sz="2499" b="1" spc="-49" dirty="0">
                <a:solidFill>
                  <a:srgbClr val="1C191A"/>
                </a:solidFill>
                <a:latin typeface="Lato"/>
                <a:ea typeface="Lato"/>
                <a:cs typeface="Lato"/>
                <a:sym typeface="Lato"/>
              </a:rPr>
              <a:t> bile </a:t>
            </a:r>
            <a:r>
              <a:rPr lang="en-US" sz="2499" b="1" spc="-49" dirty="0" err="1">
                <a:solidFill>
                  <a:srgbClr val="1C191A"/>
                </a:solidFill>
                <a:latin typeface="Lato"/>
                <a:ea typeface="Lato"/>
                <a:cs typeface="Lato"/>
                <a:sym typeface="Lato"/>
              </a:rPr>
              <a:t>plakaların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verimli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şekilde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tespit</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edilmesini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sağlar</a:t>
            </a:r>
            <a:r>
              <a:rPr lang="en-US" sz="2499" b="1" spc="-49" dirty="0">
                <a:solidFill>
                  <a:srgbClr val="1C191A"/>
                </a:solidFill>
                <a:latin typeface="Lato"/>
                <a:ea typeface="Lato"/>
                <a:cs typeface="Lato"/>
                <a:sym typeface="Lato"/>
              </a:rPr>
              <a:t>.)</a:t>
            </a:r>
          </a:p>
        </p:txBody>
      </p:sp>
      <p:sp>
        <p:nvSpPr>
          <p:cNvPr id="3" name="TextBox 3"/>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YOLO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090515"/>
            <a:ext cx="7484873" cy="4794774"/>
            <a:chOff x="0" y="-57151"/>
            <a:chExt cx="9979831" cy="6393032"/>
          </a:xfrm>
        </p:grpSpPr>
        <p:sp>
          <p:nvSpPr>
            <p:cNvPr id="3" name="Freeform 3"/>
            <p:cNvSpPr/>
            <p:nvPr/>
          </p:nvSpPr>
          <p:spPr>
            <a:xfrm>
              <a:off x="0" y="127000"/>
              <a:ext cx="349754" cy="436033"/>
            </a:xfrm>
            <a:custGeom>
              <a:avLst/>
              <a:gdLst/>
              <a:ahLst/>
              <a:cxnLst/>
              <a:rect l="l" t="t" r="r" b="b"/>
              <a:pathLst>
                <a:path w="349754" h="436033">
                  <a:moveTo>
                    <a:pt x="0" y="0"/>
                  </a:moveTo>
                  <a:lnTo>
                    <a:pt x="349754" y="0"/>
                  </a:lnTo>
                  <a:lnTo>
                    <a:pt x="349754" y="436033"/>
                  </a:lnTo>
                  <a:lnTo>
                    <a:pt x="0" y="436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996953" y="-57151"/>
              <a:ext cx="8982878" cy="6393032"/>
            </a:xfrm>
            <a:prstGeom prst="rect">
              <a:avLst/>
            </a:prstGeom>
          </p:spPr>
          <p:txBody>
            <a:bodyPr lIns="0" tIns="0" rIns="0" bIns="0" rtlCol="0" anchor="t">
              <a:spAutoFit/>
            </a:bodyPr>
            <a:lstStyle/>
            <a:p>
              <a:pPr algn="l">
                <a:lnSpc>
                  <a:spcPts val="4199"/>
                </a:lnSpc>
              </a:pPr>
              <a:endParaRPr dirty="0"/>
            </a:p>
            <a:p>
              <a:pPr algn="l">
                <a:lnSpc>
                  <a:spcPts val="4199"/>
                </a:lnSpc>
              </a:pPr>
              <a:r>
                <a:rPr lang="en-US" sz="2999" spc="-59" dirty="0">
                  <a:solidFill>
                    <a:srgbClr val="1C191A"/>
                  </a:solidFill>
                  <a:latin typeface="Lato"/>
                  <a:ea typeface="Lato"/>
                  <a:cs typeface="Lato"/>
                  <a:sym typeface="Lato"/>
                </a:rPr>
                <a:t>Example:</a:t>
              </a:r>
            </a:p>
            <a:p>
              <a:pPr algn="l">
                <a:lnSpc>
                  <a:spcPts val="4199"/>
                </a:lnSpc>
              </a:pPr>
              <a:r>
                <a:rPr lang="en-US" sz="2999" spc="-59" dirty="0">
                  <a:solidFill>
                    <a:srgbClr val="1C191A"/>
                  </a:solidFill>
                  <a:latin typeface="Lato"/>
                  <a:ea typeface="Lato"/>
                  <a:cs typeface="Lato"/>
                  <a:sym typeface="Lato"/>
                </a:rPr>
                <a:t>Given an image of a car, YOLO directly detects the license plate region by drawing a bounding box around it.</a:t>
              </a:r>
              <a:endParaRPr lang="tr-TR" sz="2999" spc="-59" dirty="0">
                <a:solidFill>
                  <a:srgbClr val="1C191A"/>
                </a:solidFill>
                <a:latin typeface="Lato"/>
                <a:ea typeface="Lato"/>
                <a:cs typeface="Lato"/>
                <a:sym typeface="Lato"/>
              </a:endParaRPr>
            </a:p>
            <a:p>
              <a:pPr algn="l">
                <a:lnSpc>
                  <a:spcPts val="4199"/>
                </a:lnSpc>
              </a:pPr>
              <a:r>
                <a:rPr lang="en-US" sz="2999" b="1" spc="-59" dirty="0">
                  <a:solidFill>
                    <a:srgbClr val="1C191A"/>
                  </a:solidFill>
                  <a:latin typeface="Lato"/>
                  <a:ea typeface="Lato"/>
                  <a:cs typeface="Lato"/>
                  <a:sym typeface="Lato"/>
                </a:rPr>
                <a:t>(Örnek:</a:t>
              </a:r>
            </a:p>
            <a:p>
              <a:pPr marL="0" lvl="0" indent="0" algn="l">
                <a:lnSpc>
                  <a:spcPts val="4199"/>
                </a:lnSpc>
                <a:spcBef>
                  <a:spcPct val="0"/>
                </a:spcBef>
              </a:pPr>
              <a:r>
                <a:rPr lang="en-US" sz="2999" b="1" spc="-59" dirty="0">
                  <a:solidFill>
                    <a:srgbClr val="1C191A"/>
                  </a:solidFill>
                  <a:latin typeface="Lato"/>
                  <a:ea typeface="Lato"/>
                  <a:cs typeface="Lato"/>
                  <a:sym typeface="Lato"/>
                </a:rPr>
                <a:t>Bir </a:t>
              </a:r>
              <a:r>
                <a:rPr lang="en-US" sz="2999" b="1" spc="-59" dirty="0" err="1">
                  <a:solidFill>
                    <a:srgbClr val="1C191A"/>
                  </a:solidFill>
                  <a:latin typeface="Lato"/>
                  <a:ea typeface="Lato"/>
                  <a:cs typeface="Lato"/>
                  <a:sym typeface="Lato"/>
                </a:rPr>
                <a:t>araç</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görüntüsü</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verildiğinde</a:t>
              </a:r>
              <a:r>
                <a:rPr lang="en-US" sz="2999" b="1" spc="-59" dirty="0">
                  <a:solidFill>
                    <a:srgbClr val="1C191A"/>
                  </a:solidFill>
                  <a:latin typeface="Lato"/>
                  <a:ea typeface="Lato"/>
                  <a:cs typeface="Lato"/>
                  <a:sym typeface="Lato"/>
                </a:rPr>
                <a:t> YOLO, </a:t>
              </a:r>
              <a:r>
                <a:rPr lang="en-US" sz="2999" b="1" spc="-59" dirty="0" err="1">
                  <a:solidFill>
                    <a:srgbClr val="1C191A"/>
                  </a:solidFill>
                  <a:latin typeface="Lato"/>
                  <a:ea typeface="Lato"/>
                  <a:cs typeface="Lato"/>
                  <a:sym typeface="Lato"/>
                </a:rPr>
                <a:t>plakanın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bulunduğu</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bölgeyi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doğrudan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tespit</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ederek</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etrafına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bir</a:t>
              </a:r>
              <a:r>
                <a:rPr lang="en-US" sz="2999" b="1" spc="-59" dirty="0">
                  <a:solidFill>
                    <a:srgbClr val="1C191A"/>
                  </a:solidFill>
                  <a:latin typeface="Lato"/>
                  <a:ea typeface="Lato"/>
                  <a:cs typeface="Lato"/>
                  <a:sym typeface="Lato"/>
                </a:rPr>
                <a:t> kutu </a:t>
              </a:r>
              <a:r>
                <a:rPr lang="en-US" sz="2999" b="1" spc="-59" dirty="0" err="1">
                  <a:solidFill>
                    <a:srgbClr val="1C191A"/>
                  </a:solidFill>
                  <a:latin typeface="Lato"/>
                  <a:ea typeface="Lato"/>
                  <a:cs typeface="Lato"/>
                  <a:sym typeface="Lato"/>
                </a:rPr>
                <a:t>çizer</a:t>
              </a:r>
              <a:r>
                <a:rPr lang="en-US" sz="2999" b="1" spc="-59" dirty="0">
                  <a:solidFill>
                    <a:srgbClr val="1C191A"/>
                  </a:solidFill>
                  <a:latin typeface="Lato"/>
                  <a:ea typeface="Lato"/>
                  <a:cs typeface="Lato"/>
                  <a:sym typeface="Lato"/>
                </a:rPr>
                <a:t>.)</a:t>
              </a:r>
            </a:p>
          </p:txBody>
        </p:sp>
      </p:grpSp>
      <p:sp>
        <p:nvSpPr>
          <p:cNvPr id="5" name="TextBox 5"/>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EXAMPLE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29E84"/>
        </a:solidFill>
        <a:effectLst/>
      </p:bgPr>
    </p:bg>
    <p:spTree>
      <p:nvGrpSpPr>
        <p:cNvPr id="1" name=""/>
        <p:cNvGrpSpPr/>
        <p:nvPr/>
      </p:nvGrpSpPr>
      <p:grpSpPr>
        <a:xfrm>
          <a:off x="0" y="0"/>
          <a:ext cx="0" cy="0"/>
          <a:chOff x="0" y="0"/>
          <a:chExt cx="0" cy="0"/>
        </a:xfrm>
      </p:grpSpPr>
      <p:sp>
        <p:nvSpPr>
          <p:cNvPr id="2" name="Freeform 2"/>
          <p:cNvSpPr/>
          <p:nvPr/>
        </p:nvSpPr>
        <p:spPr>
          <a:xfrm>
            <a:off x="3493371" y="2713729"/>
            <a:ext cx="11301259" cy="4859541"/>
          </a:xfrm>
          <a:custGeom>
            <a:avLst/>
            <a:gdLst/>
            <a:ahLst/>
            <a:cxnLst/>
            <a:rect l="l" t="t" r="r" b="b"/>
            <a:pathLst>
              <a:path w="11301259" h="4859541">
                <a:moveTo>
                  <a:pt x="0" y="0"/>
                </a:moveTo>
                <a:lnTo>
                  <a:pt x="11301258" y="0"/>
                </a:lnTo>
                <a:lnTo>
                  <a:pt x="11301258" y="4859542"/>
                </a:lnTo>
                <a:lnTo>
                  <a:pt x="0" y="4859542"/>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227483" y="1826743"/>
            <a:ext cx="6062578" cy="385452"/>
          </a:xfrm>
          <a:prstGeom prst="rect">
            <a:avLst/>
          </a:prstGeom>
        </p:spPr>
        <p:txBody>
          <a:bodyPr lIns="0" tIns="0" rIns="0" bIns="0" rtlCol="0" anchor="t">
            <a:spAutoFit/>
          </a:bodyPr>
          <a:lstStyle/>
          <a:p>
            <a:pPr marL="0" lvl="0" indent="0" algn="just">
              <a:lnSpc>
                <a:spcPts val="2800"/>
              </a:lnSpc>
              <a:spcBef>
                <a:spcPct val="0"/>
              </a:spcBef>
            </a:pPr>
            <a:r>
              <a:rPr lang="en-US" sz="2800">
                <a:solidFill>
                  <a:srgbClr val="253439"/>
                </a:solidFill>
                <a:latin typeface="Lato"/>
                <a:ea typeface="Lato"/>
                <a:cs typeface="Lato"/>
                <a:sym typeface="Lato"/>
              </a:rPr>
              <a:t>EXAMPLE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643236" y="981075"/>
            <a:ext cx="6737158" cy="8035213"/>
          </a:xfrm>
          <a:prstGeom prst="rect">
            <a:avLst/>
          </a:prstGeom>
        </p:spPr>
        <p:txBody>
          <a:bodyPr lIns="0" tIns="0" rIns="0" bIns="0" rtlCol="0" anchor="t">
            <a:spAutoFit/>
          </a:bodyPr>
          <a:lstStyle/>
          <a:p>
            <a:pPr marL="0" lvl="0" indent="0" algn="l">
              <a:lnSpc>
                <a:spcPts val="3499"/>
              </a:lnSpc>
              <a:spcBef>
                <a:spcPct val="0"/>
              </a:spcBef>
            </a:pPr>
            <a:r>
              <a:rPr lang="en-US" sz="2499" spc="-49" dirty="0">
                <a:solidFill>
                  <a:srgbClr val="1C191A"/>
                </a:solidFill>
                <a:latin typeface="Lato"/>
                <a:ea typeface="Lato"/>
                <a:cs typeface="Lato"/>
                <a:sym typeface="Lato"/>
              </a:rPr>
              <a:t>Optical Character Recognition (OCR) is a technique used to convert images of text into machine-readable text. In this project, OCR is applied after license plate detection to recognize individual </a:t>
            </a:r>
            <a:r>
              <a:rPr lang="en-US" sz="2499" spc="-49" dirty="0" err="1">
                <a:solidFill>
                  <a:srgbClr val="1C191A"/>
                </a:solidFill>
                <a:latin typeface="Lato"/>
                <a:ea typeface="Lato"/>
                <a:cs typeface="Lato"/>
                <a:sym typeface="Lato"/>
              </a:rPr>
              <a:t>characters.OCR</a:t>
            </a:r>
            <a:r>
              <a:rPr lang="en-US" sz="2499" spc="-49" dirty="0">
                <a:solidFill>
                  <a:srgbClr val="1C191A"/>
                </a:solidFill>
                <a:latin typeface="Lato"/>
                <a:ea typeface="Lato"/>
                <a:cs typeface="Lato"/>
                <a:sym typeface="Lato"/>
              </a:rPr>
              <a:t> performance highly depends on the quality of the detected and cropped license plate region. Preprocessing steps such as thresholding and contrast enhancement significantly improve OCR accuracy.</a:t>
            </a:r>
            <a:endParaRPr lang="tr-TR" sz="2499"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(Optik </a:t>
            </a:r>
            <a:r>
              <a:rPr lang="en-US" sz="2499" b="1" spc="-49" dirty="0" err="1">
                <a:solidFill>
                  <a:srgbClr val="1C191A"/>
                </a:solidFill>
                <a:latin typeface="Lato"/>
                <a:ea typeface="Lato"/>
                <a:cs typeface="Lato"/>
                <a:sym typeface="Lato"/>
              </a:rPr>
              <a:t>Karakter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Tanıma</a:t>
            </a:r>
            <a:r>
              <a:rPr lang="en-US" sz="2499" b="1" spc="-49" dirty="0">
                <a:solidFill>
                  <a:srgbClr val="1C191A"/>
                </a:solidFill>
                <a:latin typeface="Lato"/>
                <a:ea typeface="Lato"/>
                <a:cs typeface="Lato"/>
                <a:sym typeface="Lato"/>
              </a:rPr>
              <a:t> (OCR), </a:t>
            </a:r>
            <a:r>
              <a:rPr lang="en-US" sz="2499" b="1" spc="-49" dirty="0" err="1">
                <a:solidFill>
                  <a:srgbClr val="1C191A"/>
                </a:solidFill>
                <a:latin typeface="Lato"/>
                <a:ea typeface="Lato"/>
                <a:cs typeface="Lato"/>
                <a:sym typeface="Lato"/>
              </a:rPr>
              <a:t>metin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içeren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görüntüleri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makine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tarafından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okunabilir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metne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dönüştüren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tekniktir</a:t>
            </a:r>
            <a:r>
              <a:rPr lang="en-US" sz="2499" b="1" spc="-49" dirty="0">
                <a:solidFill>
                  <a:srgbClr val="1C191A"/>
                </a:solidFill>
                <a:latin typeface="Lato"/>
                <a:ea typeface="Lato"/>
                <a:cs typeface="Lato"/>
                <a:sym typeface="Lato"/>
              </a:rPr>
              <a:t>. Bu </a:t>
            </a:r>
            <a:r>
              <a:rPr lang="en-US" sz="2499" b="1" spc="-49" dirty="0" err="1">
                <a:solidFill>
                  <a:srgbClr val="1C191A"/>
                </a:solidFill>
                <a:latin typeface="Lato"/>
                <a:ea typeface="Lato"/>
                <a:cs typeface="Lato"/>
                <a:sym typeface="Lato"/>
              </a:rPr>
              <a:t>projede</a:t>
            </a:r>
            <a:r>
              <a:rPr lang="en-US" sz="2499" b="1" spc="-49" dirty="0">
                <a:solidFill>
                  <a:srgbClr val="1C191A"/>
                </a:solidFill>
                <a:latin typeface="Lato"/>
                <a:ea typeface="Lato"/>
                <a:cs typeface="Lato"/>
                <a:sym typeface="Lato"/>
              </a:rPr>
              <a:t> OCR, </a:t>
            </a:r>
            <a:r>
              <a:rPr lang="en-US" sz="2499" b="1" spc="-49" dirty="0" err="1">
                <a:solidFill>
                  <a:srgbClr val="1C191A"/>
                </a:solidFill>
                <a:latin typeface="Lato"/>
                <a:ea typeface="Lato"/>
                <a:cs typeface="Lato"/>
                <a:sym typeface="Lato"/>
              </a:rPr>
              <a:t>plaka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tespitinden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sonra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karakterleri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tanımak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için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kullanılmıştır.OCR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performansı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tespit</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edilen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kırpılan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plaka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bölgesinin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kalitesine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büyük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ölçüde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bağlıdır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Eşikleme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kontrast</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artırma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gibi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işleme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adımları</a:t>
            </a:r>
            <a:r>
              <a:rPr lang="en-US" sz="2499" b="1" spc="-49" dirty="0">
                <a:solidFill>
                  <a:srgbClr val="1C191A"/>
                </a:solidFill>
                <a:latin typeface="Lato"/>
                <a:ea typeface="Lato"/>
                <a:cs typeface="Lato"/>
                <a:sym typeface="Lato"/>
              </a:rPr>
              <a:t>, OCR </a:t>
            </a:r>
            <a:r>
              <a:rPr lang="en-US" sz="2499" b="1" spc="-49" dirty="0" err="1">
                <a:solidFill>
                  <a:srgbClr val="1C191A"/>
                </a:solidFill>
                <a:latin typeface="Lato"/>
                <a:ea typeface="Lato"/>
                <a:cs typeface="Lato"/>
                <a:sym typeface="Lato"/>
              </a:rPr>
              <a:t>doğruluğunu</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önemli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ölçüde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artırmaktadır</a:t>
            </a:r>
            <a:r>
              <a:rPr lang="en-US" sz="2499" b="1" spc="-49" dirty="0">
                <a:solidFill>
                  <a:srgbClr val="1C191A"/>
                </a:solidFill>
                <a:latin typeface="Lato"/>
                <a:ea typeface="Lato"/>
                <a:cs typeface="Lato"/>
                <a:sym typeface="Lato"/>
              </a:rPr>
              <a:t>.)</a:t>
            </a:r>
          </a:p>
        </p:txBody>
      </p:sp>
      <p:sp>
        <p:nvSpPr>
          <p:cNvPr id="3" name="TextBox 3"/>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OCR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090515"/>
            <a:ext cx="7484873" cy="4794774"/>
            <a:chOff x="0" y="-57151"/>
            <a:chExt cx="9979831" cy="6393032"/>
          </a:xfrm>
        </p:grpSpPr>
        <p:sp>
          <p:nvSpPr>
            <p:cNvPr id="3" name="Freeform 3"/>
            <p:cNvSpPr/>
            <p:nvPr/>
          </p:nvSpPr>
          <p:spPr>
            <a:xfrm>
              <a:off x="0" y="127000"/>
              <a:ext cx="349754" cy="436033"/>
            </a:xfrm>
            <a:custGeom>
              <a:avLst/>
              <a:gdLst/>
              <a:ahLst/>
              <a:cxnLst/>
              <a:rect l="l" t="t" r="r" b="b"/>
              <a:pathLst>
                <a:path w="349754" h="436033">
                  <a:moveTo>
                    <a:pt x="0" y="0"/>
                  </a:moveTo>
                  <a:lnTo>
                    <a:pt x="349754" y="0"/>
                  </a:lnTo>
                  <a:lnTo>
                    <a:pt x="349754" y="436033"/>
                  </a:lnTo>
                  <a:lnTo>
                    <a:pt x="0" y="436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996953" y="-57151"/>
              <a:ext cx="8982878" cy="6393032"/>
            </a:xfrm>
            <a:prstGeom prst="rect">
              <a:avLst/>
            </a:prstGeom>
          </p:spPr>
          <p:txBody>
            <a:bodyPr lIns="0" tIns="0" rIns="0" bIns="0" rtlCol="0" anchor="t">
              <a:spAutoFit/>
            </a:bodyPr>
            <a:lstStyle/>
            <a:p>
              <a:pPr algn="l">
                <a:lnSpc>
                  <a:spcPts val="4199"/>
                </a:lnSpc>
              </a:pPr>
              <a:endParaRPr dirty="0"/>
            </a:p>
            <a:p>
              <a:pPr algn="l">
                <a:lnSpc>
                  <a:spcPts val="4199"/>
                </a:lnSpc>
              </a:pPr>
              <a:r>
                <a:rPr lang="en-US" sz="2999" spc="-59" dirty="0">
                  <a:solidFill>
                    <a:srgbClr val="1C191A"/>
                  </a:solidFill>
                  <a:latin typeface="Lato"/>
                  <a:ea typeface="Lato"/>
                  <a:cs typeface="Lato"/>
                  <a:sym typeface="Lato"/>
                </a:rPr>
                <a:t>Example:</a:t>
              </a:r>
            </a:p>
            <a:p>
              <a:pPr algn="l">
                <a:lnSpc>
                  <a:spcPts val="4199"/>
                </a:lnSpc>
              </a:pPr>
              <a:r>
                <a:rPr lang="en-US" sz="2999" spc="-59" dirty="0">
                  <a:solidFill>
                    <a:srgbClr val="1C191A"/>
                  </a:solidFill>
                  <a:latin typeface="Lato"/>
                  <a:ea typeface="Lato"/>
                  <a:cs typeface="Lato"/>
                  <a:sym typeface="Lato"/>
                </a:rPr>
                <a:t>After detecting a plate image, OCR converts “34 ABC 123” from an image format into a text string.</a:t>
              </a:r>
              <a:endParaRPr lang="tr-TR" sz="2999" spc="-59" dirty="0">
                <a:solidFill>
                  <a:srgbClr val="1C191A"/>
                </a:solidFill>
                <a:latin typeface="Lato"/>
                <a:ea typeface="Lato"/>
                <a:cs typeface="Lato"/>
                <a:sym typeface="Lato"/>
              </a:endParaRPr>
            </a:p>
            <a:p>
              <a:pPr algn="l">
                <a:lnSpc>
                  <a:spcPts val="4199"/>
                </a:lnSpc>
              </a:pPr>
              <a:r>
                <a:rPr lang="en-US" sz="2999" b="1" spc="-59" dirty="0">
                  <a:solidFill>
                    <a:srgbClr val="1C191A"/>
                  </a:solidFill>
                  <a:latin typeface="Lato"/>
                  <a:ea typeface="Lato"/>
                  <a:cs typeface="Lato"/>
                  <a:sym typeface="Lato"/>
                </a:rPr>
                <a:t>(Örnek:</a:t>
              </a:r>
            </a:p>
            <a:p>
              <a:pPr marL="0" lvl="0" indent="0" algn="l">
                <a:lnSpc>
                  <a:spcPts val="4199"/>
                </a:lnSpc>
                <a:spcBef>
                  <a:spcPct val="0"/>
                </a:spcBef>
              </a:pPr>
              <a:r>
                <a:rPr lang="en-US" sz="2999" b="1" spc="-59" dirty="0">
                  <a:solidFill>
                    <a:srgbClr val="1C191A"/>
                  </a:solidFill>
                  <a:latin typeface="Lato"/>
                  <a:ea typeface="Lato"/>
                  <a:cs typeface="Lato"/>
                  <a:sym typeface="Lato"/>
                </a:rPr>
                <a:t>Plaka </a:t>
              </a:r>
              <a:r>
                <a:rPr lang="en-US" sz="2999" b="1" spc="-59" dirty="0" err="1">
                  <a:solidFill>
                    <a:srgbClr val="1C191A"/>
                  </a:solidFill>
                  <a:latin typeface="Lato"/>
                  <a:ea typeface="Lato"/>
                  <a:cs typeface="Lato"/>
                  <a:sym typeface="Lato"/>
                </a:rPr>
                <a:t>görüntüsü</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tespit</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edildikten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sonra</a:t>
              </a:r>
              <a:r>
                <a:rPr lang="en-US" sz="2999" b="1" spc="-59" dirty="0">
                  <a:solidFill>
                    <a:srgbClr val="1C191A"/>
                  </a:solidFill>
                  <a:latin typeface="Lato"/>
                  <a:ea typeface="Lato"/>
                  <a:cs typeface="Lato"/>
                  <a:sym typeface="Lato"/>
                </a:rPr>
                <a:t> OCR, “34 ABC 123” </a:t>
              </a:r>
              <a:r>
                <a:rPr lang="en-US" sz="2999" b="1" spc="-59" dirty="0" err="1">
                  <a:solidFill>
                    <a:srgbClr val="1C191A"/>
                  </a:solidFill>
                  <a:latin typeface="Lato"/>
                  <a:ea typeface="Lato"/>
                  <a:cs typeface="Lato"/>
                  <a:sym typeface="Lato"/>
                </a:rPr>
                <a:t>ifadesini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görüntüden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metin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formatına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dönüştürür</a:t>
              </a:r>
              <a:r>
                <a:rPr lang="en-US" sz="2999" b="1" spc="-59" dirty="0">
                  <a:solidFill>
                    <a:srgbClr val="1C191A"/>
                  </a:solidFill>
                  <a:latin typeface="Lato"/>
                  <a:ea typeface="Lato"/>
                  <a:cs typeface="Lato"/>
                  <a:sym typeface="Lato"/>
                </a:rPr>
                <a:t>.)</a:t>
              </a:r>
            </a:p>
          </p:txBody>
        </p:sp>
      </p:grpSp>
      <p:sp>
        <p:nvSpPr>
          <p:cNvPr id="5" name="TextBox 5"/>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EXAMPLE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29E84"/>
        </a:solidFill>
        <a:effectLst/>
      </p:bgPr>
    </p:bg>
    <p:spTree>
      <p:nvGrpSpPr>
        <p:cNvPr id="1" name=""/>
        <p:cNvGrpSpPr/>
        <p:nvPr/>
      </p:nvGrpSpPr>
      <p:grpSpPr>
        <a:xfrm>
          <a:off x="0" y="0"/>
          <a:ext cx="0" cy="0"/>
          <a:chOff x="0" y="0"/>
          <a:chExt cx="0" cy="0"/>
        </a:xfrm>
      </p:grpSpPr>
      <p:sp>
        <p:nvSpPr>
          <p:cNvPr id="2" name="Freeform 2"/>
          <p:cNvSpPr/>
          <p:nvPr/>
        </p:nvSpPr>
        <p:spPr>
          <a:xfrm>
            <a:off x="3493371" y="3462438"/>
            <a:ext cx="11301259" cy="3362125"/>
          </a:xfrm>
          <a:custGeom>
            <a:avLst/>
            <a:gdLst/>
            <a:ahLst/>
            <a:cxnLst/>
            <a:rect l="l" t="t" r="r" b="b"/>
            <a:pathLst>
              <a:path w="11301259" h="3362125">
                <a:moveTo>
                  <a:pt x="0" y="0"/>
                </a:moveTo>
                <a:lnTo>
                  <a:pt x="11301258" y="0"/>
                </a:lnTo>
                <a:lnTo>
                  <a:pt x="11301258" y="3362124"/>
                </a:lnTo>
                <a:lnTo>
                  <a:pt x="0" y="3362124"/>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227483" y="1826743"/>
            <a:ext cx="6062578" cy="385452"/>
          </a:xfrm>
          <a:prstGeom prst="rect">
            <a:avLst/>
          </a:prstGeom>
        </p:spPr>
        <p:txBody>
          <a:bodyPr lIns="0" tIns="0" rIns="0" bIns="0" rtlCol="0" anchor="t">
            <a:spAutoFit/>
          </a:bodyPr>
          <a:lstStyle/>
          <a:p>
            <a:pPr marL="0" lvl="0" indent="0" algn="just">
              <a:lnSpc>
                <a:spcPts val="2800"/>
              </a:lnSpc>
              <a:spcBef>
                <a:spcPct val="0"/>
              </a:spcBef>
            </a:pPr>
            <a:r>
              <a:rPr lang="en-US" sz="2800">
                <a:solidFill>
                  <a:srgbClr val="253439"/>
                </a:solidFill>
                <a:latin typeface="Lato"/>
                <a:ea typeface="Lato"/>
                <a:cs typeface="Lato"/>
                <a:sym typeface="Lato"/>
              </a:rPr>
              <a:t>EXAMPLE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643236" y="981075"/>
            <a:ext cx="6737158" cy="7586372"/>
          </a:xfrm>
          <a:prstGeom prst="rect">
            <a:avLst/>
          </a:prstGeom>
        </p:spPr>
        <p:txBody>
          <a:bodyPr lIns="0" tIns="0" rIns="0" bIns="0" rtlCol="0" anchor="t">
            <a:spAutoFit/>
          </a:bodyPr>
          <a:lstStyle/>
          <a:p>
            <a:pPr marL="0" lvl="0" indent="0" algn="l">
              <a:lnSpc>
                <a:spcPts val="3499"/>
              </a:lnSpc>
              <a:spcBef>
                <a:spcPct val="0"/>
              </a:spcBef>
            </a:pPr>
            <a:r>
              <a:rPr lang="en-US" sz="2499" spc="-49" dirty="0">
                <a:solidFill>
                  <a:srgbClr val="1C191A"/>
                </a:solidFill>
                <a:latin typeface="Lato"/>
                <a:ea typeface="Lato"/>
                <a:cs typeface="Lato"/>
                <a:sym typeface="Lato"/>
              </a:rPr>
              <a:t>Accuracy is a performance metric that measures how correctly the model makes predictions. It is calculated as the ratio of correct predictions to total </a:t>
            </a:r>
            <a:r>
              <a:rPr lang="en-US" sz="2499" spc="-49" dirty="0" err="1">
                <a:solidFill>
                  <a:srgbClr val="1C191A"/>
                </a:solidFill>
                <a:latin typeface="Lato"/>
                <a:ea typeface="Lato"/>
                <a:cs typeface="Lato"/>
                <a:sym typeface="Lato"/>
              </a:rPr>
              <a:t>predictions.Accuracy</a:t>
            </a:r>
            <a:r>
              <a:rPr lang="en-US" sz="2499" spc="-49" dirty="0">
                <a:solidFill>
                  <a:srgbClr val="1C191A"/>
                </a:solidFill>
                <a:latin typeface="Lato"/>
                <a:ea typeface="Lato"/>
                <a:cs typeface="Lato"/>
                <a:sym typeface="Lato"/>
              </a:rPr>
              <a:t> alone may not fully reflect system performance in imbalanced datasets. Therefore, accuracy results are interpreted together with detection reliability and recognition consistency.</a:t>
            </a:r>
            <a:endParaRPr lang="tr-TR" sz="2499" spc="-49" dirty="0">
              <a:solidFill>
                <a:srgbClr val="1C191A"/>
              </a:solidFill>
              <a:latin typeface="Lato"/>
              <a:ea typeface="Lato"/>
              <a:cs typeface="Lato"/>
              <a:sym typeface="Lato"/>
            </a:endParaRPr>
          </a:p>
          <a:p>
            <a:pPr marL="0" lvl="0" indent="0" algn="l">
              <a:lnSpc>
                <a:spcPts val="3499"/>
              </a:lnSpc>
              <a:spcBef>
                <a:spcPct val="0"/>
              </a:spcBef>
            </a:pPr>
            <a:endParaRPr lang="tr-TR" sz="2499" spc="-49" dirty="0">
              <a:solidFill>
                <a:srgbClr val="1C191A"/>
              </a:solidFill>
              <a:latin typeface="Lato"/>
              <a:ea typeface="Lato"/>
              <a:cs typeface="Lato"/>
              <a:sym typeface="Lato"/>
            </a:endParaRPr>
          </a:p>
          <a:p>
            <a:pPr marL="0" lvl="0" indent="0" algn="l">
              <a:lnSpc>
                <a:spcPts val="3499"/>
              </a:lnSpc>
              <a:spcBef>
                <a:spcPct val="0"/>
              </a:spcBef>
            </a:pPr>
            <a:r>
              <a:rPr lang="en-US" sz="2499" b="1" spc="-49" dirty="0">
                <a:solidFill>
                  <a:srgbClr val="1C191A"/>
                </a:solidFill>
                <a:latin typeface="Lato"/>
                <a:ea typeface="Lato"/>
                <a:cs typeface="Lato"/>
                <a:sym typeface="Lato"/>
              </a:rPr>
              <a:t>(Accuracy (</a:t>
            </a:r>
            <a:r>
              <a:rPr lang="en-US" sz="2499" b="1" spc="-49" dirty="0" err="1">
                <a:solidFill>
                  <a:srgbClr val="1C191A"/>
                </a:solidFill>
                <a:latin typeface="Lato"/>
                <a:ea typeface="Lato"/>
                <a:cs typeface="Lato"/>
                <a:sym typeface="Lato"/>
              </a:rPr>
              <a:t>doğruluk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oranı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modelin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tahminleri</a:t>
            </a:r>
            <a:r>
              <a:rPr lang="en-US" sz="2499" b="1" spc="-49" dirty="0">
                <a:solidFill>
                  <a:srgbClr val="1C191A"/>
                </a:solidFill>
                <a:latin typeface="Lato"/>
                <a:ea typeface="Lato"/>
                <a:cs typeface="Lato"/>
                <a:sym typeface="Lato"/>
              </a:rPr>
              <a:t> ne </a:t>
            </a:r>
            <a:r>
              <a:rPr lang="en-US" sz="2499" b="1" spc="-49" dirty="0" err="1">
                <a:solidFill>
                  <a:srgbClr val="1C191A"/>
                </a:solidFill>
                <a:latin typeface="Lato"/>
                <a:ea typeface="Lato"/>
                <a:cs typeface="Lato"/>
                <a:sym typeface="Lato"/>
              </a:rPr>
              <a:t>kadar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doğru</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yaptığını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gösteren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performans</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ölçütüdür</a:t>
            </a:r>
            <a:r>
              <a:rPr lang="en-US" sz="2499" b="1" spc="-49" dirty="0">
                <a:solidFill>
                  <a:srgbClr val="1C191A"/>
                </a:solidFill>
                <a:latin typeface="Lato"/>
                <a:ea typeface="Lato"/>
                <a:cs typeface="Lato"/>
                <a:sym typeface="Lato"/>
              </a:rPr>
              <a:t>. Doğru </a:t>
            </a:r>
            <a:r>
              <a:rPr lang="en-US" sz="2499" b="1" spc="-49" dirty="0" err="1">
                <a:solidFill>
                  <a:srgbClr val="1C191A"/>
                </a:solidFill>
                <a:latin typeface="Lato"/>
                <a:ea typeface="Lato"/>
                <a:cs typeface="Lato"/>
                <a:sym typeface="Lato"/>
              </a:rPr>
              <a:t>tahminlerin</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toplam</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tahminlere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oranı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olarak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hesaplanır.Doğruluk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oranı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dengesiz</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veri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setlerinde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sistem</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performansını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başına</a:t>
            </a:r>
            <a:r>
              <a:rPr lang="en-US" sz="2499" b="1" spc="-49" dirty="0">
                <a:solidFill>
                  <a:srgbClr val="1C191A"/>
                </a:solidFill>
                <a:latin typeface="Lato"/>
                <a:ea typeface="Lato"/>
                <a:cs typeface="Lato"/>
                <a:sym typeface="Lato"/>
              </a:rPr>
              <a:t> tam </a:t>
            </a:r>
            <a:r>
              <a:rPr lang="en-US" sz="2499" b="1" spc="-49" dirty="0" err="1">
                <a:solidFill>
                  <a:srgbClr val="1C191A"/>
                </a:solidFill>
                <a:latin typeface="Lato"/>
                <a:ea typeface="Lato"/>
                <a:cs typeface="Lato"/>
                <a:sym typeface="Lato"/>
              </a:rPr>
              <a:t>olarak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yansıtmayabilir</a:t>
            </a:r>
            <a:r>
              <a:rPr lang="en-US" sz="2499" b="1" spc="-49" dirty="0">
                <a:solidFill>
                  <a:srgbClr val="1C191A"/>
                </a:solidFill>
                <a:latin typeface="Lato"/>
                <a:ea typeface="Lato"/>
                <a:cs typeface="Lato"/>
                <a:sym typeface="Lato"/>
              </a:rPr>
              <a:t>. Bu </a:t>
            </a:r>
            <a:r>
              <a:rPr lang="en-US" sz="2499" b="1" spc="-49" dirty="0" err="1">
                <a:solidFill>
                  <a:srgbClr val="1C191A"/>
                </a:solidFill>
                <a:latin typeface="Lato"/>
                <a:ea typeface="Lato"/>
                <a:cs typeface="Lato"/>
                <a:sym typeface="Lato"/>
              </a:rPr>
              <a:t>nedenle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doğruluk</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sonuçları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tespit</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güvenilirliği</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ve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tanıma</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tutarlılığı</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ile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birlikte</a:t>
            </a:r>
            <a:r>
              <a:rPr lang="en-US" sz="2499" b="1" spc="-49" dirty="0">
                <a:solidFill>
                  <a:srgbClr val="1C191A"/>
                </a:solidFill>
                <a:latin typeface="Lato"/>
                <a:ea typeface="Lato"/>
                <a:cs typeface="Lato"/>
                <a:sym typeface="Lato"/>
              </a:rPr>
              <a:t> </a:t>
            </a:r>
            <a:r>
              <a:rPr lang="en-US" sz="2499" b="1" spc="-49" dirty="0" err="1">
                <a:solidFill>
                  <a:srgbClr val="1C191A"/>
                </a:solidFill>
                <a:latin typeface="Lato"/>
                <a:ea typeface="Lato"/>
                <a:cs typeface="Lato"/>
                <a:sym typeface="Lato"/>
              </a:rPr>
              <a:t>değerlendirilmiştir</a:t>
            </a:r>
            <a:r>
              <a:rPr lang="en-US" sz="2499" b="1" spc="-49" dirty="0">
                <a:solidFill>
                  <a:srgbClr val="1C191A"/>
                </a:solidFill>
                <a:latin typeface="Lato"/>
                <a:ea typeface="Lato"/>
                <a:cs typeface="Lato"/>
                <a:sym typeface="Lato"/>
              </a:rPr>
              <a:t>.)</a:t>
            </a:r>
          </a:p>
        </p:txBody>
      </p:sp>
      <p:sp>
        <p:nvSpPr>
          <p:cNvPr id="3" name="TextBox 3"/>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ACCURACY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090515"/>
            <a:ext cx="7484873" cy="4256165"/>
            <a:chOff x="0" y="-57151"/>
            <a:chExt cx="9979831" cy="5674886"/>
          </a:xfrm>
        </p:grpSpPr>
        <p:sp>
          <p:nvSpPr>
            <p:cNvPr id="3" name="Freeform 3"/>
            <p:cNvSpPr/>
            <p:nvPr/>
          </p:nvSpPr>
          <p:spPr>
            <a:xfrm>
              <a:off x="0" y="127000"/>
              <a:ext cx="349754" cy="436033"/>
            </a:xfrm>
            <a:custGeom>
              <a:avLst/>
              <a:gdLst/>
              <a:ahLst/>
              <a:cxnLst/>
              <a:rect l="l" t="t" r="r" b="b"/>
              <a:pathLst>
                <a:path w="349754" h="436033">
                  <a:moveTo>
                    <a:pt x="0" y="0"/>
                  </a:moveTo>
                  <a:lnTo>
                    <a:pt x="349754" y="0"/>
                  </a:lnTo>
                  <a:lnTo>
                    <a:pt x="349754" y="436033"/>
                  </a:lnTo>
                  <a:lnTo>
                    <a:pt x="0" y="4360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996953" y="-57151"/>
              <a:ext cx="8982878" cy="5674886"/>
            </a:xfrm>
            <a:prstGeom prst="rect">
              <a:avLst/>
            </a:prstGeom>
          </p:spPr>
          <p:txBody>
            <a:bodyPr lIns="0" tIns="0" rIns="0" bIns="0" rtlCol="0" anchor="t">
              <a:spAutoFit/>
            </a:bodyPr>
            <a:lstStyle/>
            <a:p>
              <a:pPr algn="l">
                <a:lnSpc>
                  <a:spcPts val="4199"/>
                </a:lnSpc>
              </a:pPr>
              <a:endParaRPr dirty="0"/>
            </a:p>
            <a:p>
              <a:pPr algn="l">
                <a:lnSpc>
                  <a:spcPts val="4199"/>
                </a:lnSpc>
              </a:pPr>
              <a:r>
                <a:rPr lang="en-US" sz="2999" spc="-59" dirty="0">
                  <a:solidFill>
                    <a:srgbClr val="1C191A"/>
                  </a:solidFill>
                  <a:latin typeface="Lato"/>
                  <a:ea typeface="Lato"/>
                  <a:cs typeface="Lato"/>
                  <a:sym typeface="Lato"/>
                </a:rPr>
                <a:t>Example:</a:t>
              </a:r>
            </a:p>
            <a:p>
              <a:pPr algn="l">
                <a:lnSpc>
                  <a:spcPts val="4199"/>
                </a:lnSpc>
              </a:pPr>
              <a:r>
                <a:rPr lang="en-US" sz="2999" spc="-59" dirty="0">
                  <a:solidFill>
                    <a:srgbClr val="1C191A"/>
                  </a:solidFill>
                  <a:latin typeface="Lato"/>
                  <a:ea typeface="Lato"/>
                  <a:cs typeface="Lato"/>
                  <a:sym typeface="Lato"/>
                </a:rPr>
                <a:t>If the system correctly recognizes 90 license plates out of 100, the accuracy is 90%.</a:t>
              </a:r>
              <a:endParaRPr lang="tr-TR" sz="2999" spc="-59" dirty="0">
                <a:solidFill>
                  <a:srgbClr val="1C191A"/>
                </a:solidFill>
                <a:latin typeface="Lato"/>
                <a:ea typeface="Lato"/>
                <a:cs typeface="Lato"/>
                <a:sym typeface="Lato"/>
              </a:endParaRPr>
            </a:p>
            <a:p>
              <a:pPr algn="l">
                <a:lnSpc>
                  <a:spcPts val="4199"/>
                </a:lnSpc>
              </a:pPr>
              <a:r>
                <a:rPr lang="en-US" sz="2999" b="1" spc="-59" dirty="0">
                  <a:solidFill>
                    <a:srgbClr val="1C191A"/>
                  </a:solidFill>
                  <a:latin typeface="Lato"/>
                  <a:ea typeface="Lato"/>
                  <a:cs typeface="Lato"/>
                  <a:sym typeface="Lato"/>
                </a:rPr>
                <a:t>(Örnek:</a:t>
              </a:r>
            </a:p>
            <a:p>
              <a:pPr marL="0" lvl="0" indent="0" algn="l">
                <a:lnSpc>
                  <a:spcPts val="4199"/>
                </a:lnSpc>
                <a:spcBef>
                  <a:spcPct val="0"/>
                </a:spcBef>
              </a:pPr>
              <a:r>
                <a:rPr lang="en-US" sz="2999" b="1" spc="-59" dirty="0" err="1">
                  <a:solidFill>
                    <a:srgbClr val="1C191A"/>
                  </a:solidFill>
                  <a:latin typeface="Lato"/>
                  <a:ea typeface="Lato"/>
                  <a:cs typeface="Lato"/>
                  <a:sym typeface="Lato"/>
                </a:rPr>
                <a:t>Sistem</a:t>
              </a:r>
              <a:r>
                <a:rPr lang="en-US" sz="2999" b="1" spc="-59" dirty="0">
                  <a:solidFill>
                    <a:srgbClr val="1C191A"/>
                  </a:solidFill>
                  <a:latin typeface="Lato"/>
                  <a:ea typeface="Lato"/>
                  <a:cs typeface="Lato"/>
                  <a:sym typeface="Lato"/>
                </a:rPr>
                <a:t> 100 </a:t>
              </a:r>
              <a:r>
                <a:rPr lang="en-US" sz="2999" b="1" spc="-59" dirty="0" err="1">
                  <a:solidFill>
                    <a:srgbClr val="1C191A"/>
                  </a:solidFill>
                  <a:latin typeface="Lato"/>
                  <a:ea typeface="Lato"/>
                  <a:cs typeface="Lato"/>
                  <a:sym typeface="Lato"/>
                </a:rPr>
                <a:t>plakanın</a:t>
              </a:r>
              <a:r>
                <a:rPr lang="en-US" sz="2999" b="1" spc="-59" dirty="0">
                  <a:solidFill>
                    <a:srgbClr val="1C191A"/>
                  </a:solidFill>
                  <a:latin typeface="Lato"/>
                  <a:ea typeface="Lato"/>
                  <a:cs typeface="Lato"/>
                  <a:sym typeface="Lato"/>
                </a:rPr>
                <a:t> 90’ını </a:t>
              </a:r>
              <a:r>
                <a:rPr lang="en-US" sz="2999" b="1" spc="-59" dirty="0" err="1">
                  <a:solidFill>
                    <a:srgbClr val="1C191A"/>
                  </a:solidFill>
                  <a:latin typeface="Lato"/>
                  <a:ea typeface="Lato"/>
                  <a:cs typeface="Lato"/>
                  <a:sym typeface="Lato"/>
                </a:rPr>
                <a:t>doğru</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tanıyorsa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doğruluk</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oranı</a:t>
              </a:r>
              <a:r>
                <a:rPr lang="en-US" sz="2999" b="1" spc="-59" dirty="0">
                  <a:solidFill>
                    <a:srgbClr val="1C191A"/>
                  </a:solidFill>
                  <a:latin typeface="Lato"/>
                  <a:ea typeface="Lato"/>
                  <a:cs typeface="Lato"/>
                  <a:sym typeface="Lato"/>
                </a:rPr>
                <a:t> %90’dır.)</a:t>
              </a:r>
            </a:p>
          </p:txBody>
        </p:sp>
      </p:grpSp>
      <p:sp>
        <p:nvSpPr>
          <p:cNvPr id="5" name="TextBox 5"/>
          <p:cNvSpPr txBox="1"/>
          <p:nvPr/>
        </p:nvSpPr>
        <p:spPr>
          <a:xfrm>
            <a:off x="1551352" y="2650108"/>
            <a:ext cx="6062578" cy="106997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EXAMPLE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29E84"/>
        </a:solidFill>
        <a:effectLst/>
      </p:bgPr>
    </p:bg>
    <p:spTree>
      <p:nvGrpSpPr>
        <p:cNvPr id="1" name=""/>
        <p:cNvGrpSpPr/>
        <p:nvPr/>
      </p:nvGrpSpPr>
      <p:grpSpPr>
        <a:xfrm>
          <a:off x="0" y="0"/>
          <a:ext cx="0" cy="0"/>
          <a:chOff x="0" y="0"/>
          <a:chExt cx="0" cy="0"/>
        </a:xfrm>
      </p:grpSpPr>
      <p:sp>
        <p:nvSpPr>
          <p:cNvPr id="2" name="Freeform 2"/>
          <p:cNvSpPr/>
          <p:nvPr/>
        </p:nvSpPr>
        <p:spPr>
          <a:xfrm>
            <a:off x="4810963" y="2224117"/>
            <a:ext cx="8666073" cy="5838767"/>
          </a:xfrm>
          <a:custGeom>
            <a:avLst/>
            <a:gdLst/>
            <a:ahLst/>
            <a:cxnLst/>
            <a:rect l="l" t="t" r="r" b="b"/>
            <a:pathLst>
              <a:path w="8666073" h="5838767">
                <a:moveTo>
                  <a:pt x="0" y="0"/>
                </a:moveTo>
                <a:lnTo>
                  <a:pt x="8666074" y="0"/>
                </a:lnTo>
                <a:lnTo>
                  <a:pt x="8666074" y="5838766"/>
                </a:lnTo>
                <a:lnTo>
                  <a:pt x="0" y="5838766"/>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227483" y="1826743"/>
            <a:ext cx="6062578" cy="385452"/>
          </a:xfrm>
          <a:prstGeom prst="rect">
            <a:avLst/>
          </a:prstGeom>
        </p:spPr>
        <p:txBody>
          <a:bodyPr lIns="0" tIns="0" rIns="0" bIns="0" rtlCol="0" anchor="t">
            <a:spAutoFit/>
          </a:bodyPr>
          <a:lstStyle/>
          <a:p>
            <a:pPr marL="0" lvl="0" indent="0" algn="just">
              <a:lnSpc>
                <a:spcPts val="2800"/>
              </a:lnSpc>
              <a:spcBef>
                <a:spcPct val="0"/>
              </a:spcBef>
            </a:pPr>
            <a:r>
              <a:rPr lang="en-US" sz="2800">
                <a:solidFill>
                  <a:srgbClr val="253439"/>
                </a:solidFill>
                <a:latin typeface="Lato"/>
                <a:ea typeface="Lato"/>
                <a:cs typeface="Lato"/>
                <a:sym typeface="Lato"/>
              </a:rPr>
              <a:t>EXAMPLE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3439"/>
        </a:solidFill>
        <a:effectLst/>
      </p:bgPr>
    </p:bg>
    <p:spTree>
      <p:nvGrpSpPr>
        <p:cNvPr id="1" name=""/>
        <p:cNvGrpSpPr/>
        <p:nvPr/>
      </p:nvGrpSpPr>
      <p:grpSpPr>
        <a:xfrm>
          <a:off x="0" y="0"/>
          <a:ext cx="0" cy="0"/>
          <a:chOff x="0" y="0"/>
          <a:chExt cx="0" cy="0"/>
        </a:xfrm>
      </p:grpSpPr>
      <p:sp>
        <p:nvSpPr>
          <p:cNvPr id="2" name="TextBox 2"/>
          <p:cNvSpPr txBox="1"/>
          <p:nvPr/>
        </p:nvSpPr>
        <p:spPr>
          <a:xfrm>
            <a:off x="8029521" y="994288"/>
            <a:ext cx="8617434" cy="8322791"/>
          </a:xfrm>
          <a:prstGeom prst="rect">
            <a:avLst/>
          </a:prstGeom>
        </p:spPr>
        <p:txBody>
          <a:bodyPr lIns="0" tIns="0" rIns="0" bIns="0" rtlCol="0" anchor="t">
            <a:spAutoFit/>
          </a:bodyPr>
          <a:lstStyle/>
          <a:p>
            <a:pPr algn="l">
              <a:lnSpc>
                <a:spcPts val="4000"/>
              </a:lnSpc>
            </a:pPr>
            <a:r>
              <a:rPr lang="en-US" sz="4000" dirty="0">
                <a:solidFill>
                  <a:srgbClr val="F6F4F1"/>
                </a:solidFill>
                <a:latin typeface="Lato"/>
                <a:ea typeface="Lato"/>
                <a:cs typeface="Lato"/>
                <a:sym typeface="Lato"/>
              </a:rPr>
              <a:t>İNTRODACTİON</a:t>
            </a:r>
          </a:p>
          <a:p>
            <a:pPr algn="l">
              <a:lnSpc>
                <a:spcPts val="2900"/>
              </a:lnSpc>
            </a:pPr>
            <a:r>
              <a:rPr lang="en-US" sz="2900" dirty="0">
                <a:solidFill>
                  <a:schemeClr val="bg1">
                    <a:lumMod val="95000"/>
                  </a:schemeClr>
                </a:solidFill>
                <a:latin typeface="Lato"/>
                <a:ea typeface="Lato"/>
                <a:cs typeface="Lato"/>
                <a:sym typeface="Lato"/>
              </a:rPr>
              <a:t>L</a:t>
            </a:r>
            <a:r>
              <a:rPr lang="tr-TR" sz="2900" dirty="0">
                <a:solidFill>
                  <a:schemeClr val="bg1">
                    <a:lumMod val="95000"/>
                  </a:schemeClr>
                </a:solidFill>
                <a:latin typeface="Lato"/>
                <a:ea typeface="Lato"/>
                <a:cs typeface="Lato"/>
                <a:sym typeface="Lato"/>
              </a:rPr>
              <a:t>i</a:t>
            </a:r>
            <a:r>
              <a:rPr lang="en-US" sz="2900" dirty="0">
                <a:solidFill>
                  <a:schemeClr val="bg1">
                    <a:lumMod val="95000"/>
                  </a:schemeClr>
                </a:solidFill>
                <a:latin typeface="Lato"/>
                <a:ea typeface="Lato"/>
                <a:cs typeface="Lato"/>
                <a:sym typeface="Lato"/>
              </a:rPr>
              <a:t>cense Plate Recognition (LPR) is a computer vision–based system that automatically detects and reads vehicle license plates from images or video streams. This technology plays an important role in modern transportation systems by enabling fast and reliable vehicle identification. LPR systems are widely used in traffic monitoring, parking management, security, and smart city applications, where manual plate reading is inefficient and prone to errors.</a:t>
            </a:r>
            <a:endParaRPr lang="tr-TR" sz="2900" dirty="0">
              <a:solidFill>
                <a:schemeClr val="bg1">
                  <a:lumMod val="95000"/>
                </a:schemeClr>
              </a:solidFill>
              <a:latin typeface="Lato"/>
              <a:ea typeface="Lato"/>
              <a:cs typeface="Lato"/>
              <a:sym typeface="Lato"/>
            </a:endParaRPr>
          </a:p>
          <a:p>
            <a:pPr algn="l">
              <a:lnSpc>
                <a:spcPts val="2900"/>
              </a:lnSpc>
            </a:pPr>
            <a:endParaRPr lang="tr-TR" sz="2900" dirty="0">
              <a:solidFill>
                <a:schemeClr val="bg1">
                  <a:lumMod val="95000"/>
                </a:schemeClr>
              </a:solidFill>
              <a:latin typeface="Lato"/>
              <a:ea typeface="Lato"/>
              <a:cs typeface="Lato"/>
              <a:sym typeface="Lato"/>
            </a:endParaRPr>
          </a:p>
          <a:p>
            <a:pPr algn="l">
              <a:lnSpc>
                <a:spcPts val="2900"/>
              </a:lnSpc>
            </a:pPr>
            <a:r>
              <a:rPr lang="en-US" sz="2900" b="1" dirty="0">
                <a:solidFill>
                  <a:srgbClr val="F6F4F1"/>
                </a:solidFill>
                <a:latin typeface="Lato"/>
                <a:ea typeface="Lato"/>
                <a:cs typeface="Lato"/>
                <a:sym typeface="Lato"/>
              </a:rPr>
              <a:t>(Plaka </a:t>
            </a:r>
            <a:r>
              <a:rPr lang="en-US" sz="2900" b="1" dirty="0" err="1">
                <a:solidFill>
                  <a:srgbClr val="F6F4F1"/>
                </a:solidFill>
                <a:latin typeface="Lato"/>
                <a:ea typeface="Lato"/>
                <a:cs typeface="Lato"/>
                <a:sym typeface="Lato"/>
              </a:rPr>
              <a:t>Tanıma</a:t>
            </a:r>
            <a:r>
              <a:rPr lang="en-US" sz="2900" b="1" dirty="0">
                <a:solidFill>
                  <a:srgbClr val="F6F4F1"/>
                </a:solidFill>
                <a:latin typeface="Lato"/>
                <a:ea typeface="Lato"/>
                <a:cs typeface="Lato"/>
                <a:sym typeface="Lato"/>
              </a:rPr>
              <a:t> </a:t>
            </a:r>
            <a:endParaRPr lang="tr-TR" sz="2900" b="1" dirty="0">
              <a:solidFill>
                <a:srgbClr val="F6F4F1"/>
              </a:solidFill>
              <a:latin typeface="Lato"/>
              <a:ea typeface="Lato"/>
              <a:cs typeface="Lato"/>
              <a:sym typeface="Lato"/>
            </a:endParaRPr>
          </a:p>
          <a:p>
            <a:pPr algn="l">
              <a:lnSpc>
                <a:spcPts val="2900"/>
              </a:lnSpc>
            </a:pPr>
            <a:r>
              <a:rPr lang="en-US" sz="2900" b="1" dirty="0">
                <a:solidFill>
                  <a:srgbClr val="F6F4F1"/>
                </a:solidFill>
                <a:latin typeface="Lato"/>
                <a:ea typeface="Lato"/>
                <a:cs typeface="Lato"/>
                <a:sym typeface="Lato"/>
              </a:rPr>
              <a:t>(License Plate Recognition – LPR), </a:t>
            </a:r>
            <a:r>
              <a:rPr lang="en-US" sz="2900" b="1" dirty="0" err="1">
                <a:solidFill>
                  <a:srgbClr val="F6F4F1"/>
                </a:solidFill>
                <a:latin typeface="Lato"/>
                <a:ea typeface="Lato"/>
                <a:cs typeface="Lato"/>
                <a:sym typeface="Lato"/>
              </a:rPr>
              <a:t>görüntü</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veya</a:t>
            </a:r>
            <a:r>
              <a:rPr lang="en-US" sz="2900" b="1" dirty="0">
                <a:solidFill>
                  <a:srgbClr val="F6F4F1"/>
                </a:solidFill>
                <a:latin typeface="Lato"/>
                <a:ea typeface="Lato"/>
                <a:cs typeface="Lato"/>
                <a:sym typeface="Lato"/>
              </a:rPr>
              <a:t> video </a:t>
            </a:r>
            <a:r>
              <a:rPr lang="en-US" sz="2900" b="1" dirty="0" err="1">
                <a:solidFill>
                  <a:srgbClr val="F6F4F1"/>
                </a:solidFill>
                <a:latin typeface="Lato"/>
                <a:ea typeface="Lato"/>
                <a:cs typeface="Lato"/>
                <a:sym typeface="Lato"/>
              </a:rPr>
              <a:t>akışlarından</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araç</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plakalarını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otomatik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olarak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tespit</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eden</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ve</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okuyan</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bilgisayarlı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görü</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tabanlı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bir</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sistemdir</a:t>
            </a:r>
            <a:r>
              <a:rPr lang="en-US" sz="2900" b="1" dirty="0">
                <a:solidFill>
                  <a:srgbClr val="F6F4F1"/>
                </a:solidFill>
                <a:latin typeface="Lato"/>
                <a:ea typeface="Lato"/>
                <a:cs typeface="Lato"/>
                <a:sym typeface="Lato"/>
              </a:rPr>
              <a:t>. Bu </a:t>
            </a:r>
            <a:r>
              <a:rPr lang="en-US" sz="2900" b="1" dirty="0" err="1">
                <a:solidFill>
                  <a:srgbClr val="F6F4F1"/>
                </a:solidFill>
                <a:latin typeface="Lato"/>
                <a:ea typeface="Lato"/>
                <a:cs typeface="Lato"/>
                <a:sym typeface="Lato"/>
              </a:rPr>
              <a:t>teknoloji</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hızlı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ve</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güvenilir</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araç</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tanımlaması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sağladığı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için</a:t>
            </a:r>
            <a:r>
              <a:rPr lang="en-US" sz="2900" b="1" dirty="0">
                <a:solidFill>
                  <a:srgbClr val="F6F4F1"/>
                </a:solidFill>
                <a:latin typeface="Lato"/>
                <a:ea typeface="Lato"/>
                <a:cs typeface="Lato"/>
                <a:sym typeface="Lato"/>
              </a:rPr>
              <a:t> modern </a:t>
            </a:r>
            <a:r>
              <a:rPr lang="en-US" sz="2900" b="1" dirty="0" err="1">
                <a:solidFill>
                  <a:srgbClr val="F6F4F1"/>
                </a:solidFill>
                <a:latin typeface="Lato"/>
                <a:ea typeface="Lato"/>
                <a:cs typeface="Lato"/>
                <a:sym typeface="Lato"/>
              </a:rPr>
              <a:t>ulaşım</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sistemlerinde</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önemli</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bir</a:t>
            </a:r>
            <a:r>
              <a:rPr lang="en-US" sz="2900" b="1" dirty="0">
                <a:solidFill>
                  <a:srgbClr val="F6F4F1"/>
                </a:solidFill>
                <a:latin typeface="Lato"/>
                <a:ea typeface="Lato"/>
                <a:cs typeface="Lato"/>
                <a:sym typeface="Lato"/>
              </a:rPr>
              <a:t> role </a:t>
            </a:r>
            <a:r>
              <a:rPr lang="en-US" sz="2900" b="1" dirty="0" err="1">
                <a:solidFill>
                  <a:srgbClr val="F6F4F1"/>
                </a:solidFill>
                <a:latin typeface="Lato"/>
                <a:ea typeface="Lato"/>
                <a:cs typeface="Lato"/>
                <a:sym typeface="Lato"/>
              </a:rPr>
              <a:t>sahiptir</a:t>
            </a:r>
            <a:r>
              <a:rPr lang="en-US" sz="2900" b="1" dirty="0">
                <a:solidFill>
                  <a:srgbClr val="F6F4F1"/>
                </a:solidFill>
                <a:latin typeface="Lato"/>
                <a:ea typeface="Lato"/>
                <a:cs typeface="Lato"/>
                <a:sym typeface="Lato"/>
              </a:rPr>
              <a:t>. Plaka </a:t>
            </a:r>
            <a:r>
              <a:rPr lang="en-US" sz="2900" b="1" dirty="0" err="1">
                <a:solidFill>
                  <a:srgbClr val="F6F4F1"/>
                </a:solidFill>
                <a:latin typeface="Lato"/>
                <a:ea typeface="Lato"/>
                <a:cs typeface="Lato"/>
                <a:sym typeface="Lato"/>
              </a:rPr>
              <a:t>tanıma</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sistemleri</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trafik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takibi</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otopark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yönetimi</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güvenlik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ve</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akıllı</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şehir</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uygulamalarında</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yaygın</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olarak</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kullanılmaktadır</a:t>
            </a:r>
            <a:r>
              <a:rPr lang="en-US" sz="2900" b="1" dirty="0">
                <a:solidFill>
                  <a:srgbClr val="F6F4F1"/>
                </a:solidFill>
                <a:latin typeface="Lato"/>
                <a:ea typeface="Lato"/>
                <a:cs typeface="Lato"/>
                <a:sym typeface="Lato"/>
              </a:rPr>
              <a:t>. Bu </a:t>
            </a:r>
            <a:r>
              <a:rPr lang="en-US" sz="2900" b="1" dirty="0" err="1">
                <a:solidFill>
                  <a:srgbClr val="F6F4F1"/>
                </a:solidFill>
                <a:latin typeface="Lato"/>
                <a:ea typeface="Lato"/>
                <a:cs typeface="Lato"/>
                <a:sym typeface="Lato"/>
              </a:rPr>
              <a:t>alanlarda</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manuel</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plaka</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okuma</a:t>
            </a:r>
            <a:r>
              <a:rPr lang="en-US" sz="2900" b="1" dirty="0">
                <a:solidFill>
                  <a:srgbClr val="F6F4F1"/>
                </a:solidFill>
                <a:latin typeface="Lato"/>
                <a:ea typeface="Lato"/>
                <a:cs typeface="Lato"/>
                <a:sym typeface="Lato"/>
              </a:rPr>
              <a:t> hem </a:t>
            </a:r>
            <a:r>
              <a:rPr lang="en-US" sz="2900" b="1" dirty="0" err="1">
                <a:solidFill>
                  <a:srgbClr val="F6F4F1"/>
                </a:solidFill>
                <a:latin typeface="Lato"/>
                <a:ea typeface="Lato"/>
                <a:cs typeface="Lato"/>
                <a:sym typeface="Lato"/>
              </a:rPr>
              <a:t>verimsiz</a:t>
            </a:r>
            <a:r>
              <a:rPr lang="en-US" sz="2900" b="1" dirty="0">
                <a:solidFill>
                  <a:srgbClr val="F6F4F1"/>
                </a:solidFill>
                <a:latin typeface="Lato"/>
                <a:ea typeface="Lato"/>
                <a:cs typeface="Lato"/>
                <a:sym typeface="Lato"/>
              </a:rPr>
              <a:t> hem de </a:t>
            </a:r>
            <a:r>
              <a:rPr lang="en-US" sz="2900" b="1" dirty="0" err="1">
                <a:solidFill>
                  <a:srgbClr val="F6F4F1"/>
                </a:solidFill>
                <a:latin typeface="Lato"/>
                <a:ea typeface="Lato"/>
                <a:cs typeface="Lato"/>
                <a:sym typeface="Lato"/>
              </a:rPr>
              <a:t>hataya</a:t>
            </a:r>
            <a:r>
              <a:rPr lang="en-US" sz="2900" b="1" dirty="0">
                <a:solidFill>
                  <a:srgbClr val="F6F4F1"/>
                </a:solidFill>
                <a:latin typeface="Lato"/>
                <a:ea typeface="Lato"/>
                <a:cs typeface="Lato"/>
                <a:sym typeface="Lato"/>
              </a:rPr>
              <a:t> </a:t>
            </a:r>
            <a:r>
              <a:rPr lang="en-US" sz="2900" b="1" dirty="0" err="1">
                <a:solidFill>
                  <a:srgbClr val="F6F4F1"/>
                </a:solidFill>
                <a:latin typeface="Lato"/>
                <a:ea typeface="Lato"/>
                <a:cs typeface="Lato"/>
                <a:sym typeface="Lato"/>
              </a:rPr>
              <a:t>açıktır</a:t>
            </a:r>
            <a:r>
              <a:rPr lang="en-US" sz="2900" b="1" dirty="0">
                <a:solidFill>
                  <a:srgbClr val="F6F4F1"/>
                </a:solidFill>
                <a:latin typeface="Lato"/>
                <a:ea typeface="Lato"/>
                <a:cs typeface="Lato"/>
                <a:sym typeface="Lato"/>
              </a:rPr>
              <a:t>.)</a:t>
            </a:r>
          </a:p>
        </p:txBody>
      </p:sp>
      <p:grpSp>
        <p:nvGrpSpPr>
          <p:cNvPr id="3" name="Group 3"/>
          <p:cNvGrpSpPr/>
          <p:nvPr/>
        </p:nvGrpSpPr>
        <p:grpSpPr>
          <a:xfrm>
            <a:off x="1551352" y="-384842"/>
            <a:ext cx="3684804" cy="11622315"/>
            <a:chOff x="0" y="0"/>
            <a:chExt cx="570873" cy="1800601"/>
          </a:xfrm>
        </p:grpSpPr>
        <p:sp>
          <p:nvSpPr>
            <p:cNvPr id="4" name="Freeform 4"/>
            <p:cNvSpPr/>
            <p:nvPr/>
          </p:nvSpPr>
          <p:spPr>
            <a:xfrm>
              <a:off x="0" y="0"/>
              <a:ext cx="570873" cy="1800601"/>
            </a:xfrm>
            <a:custGeom>
              <a:avLst/>
              <a:gdLst/>
              <a:ahLst/>
              <a:cxnLst/>
              <a:rect l="l" t="t" r="r" b="b"/>
              <a:pathLst>
                <a:path w="570873" h="1800601">
                  <a:moveTo>
                    <a:pt x="0" y="0"/>
                  </a:moveTo>
                  <a:lnTo>
                    <a:pt x="570873" y="0"/>
                  </a:lnTo>
                  <a:lnTo>
                    <a:pt x="570873" y="1800601"/>
                  </a:lnTo>
                  <a:lnTo>
                    <a:pt x="0" y="1800601"/>
                  </a:lnTo>
                  <a:close/>
                </a:path>
              </a:pathLst>
            </a:custGeom>
            <a:blipFill>
              <a:blip r:embed="rId2"/>
              <a:stretch>
                <a:fillRect l="-55071" r="-55071"/>
              </a:stretch>
            </a:blipFill>
          </p:spPr>
          <p:txBody>
            <a:bodyPr/>
            <a:lstStyle/>
            <a:p>
              <a:endParaRPr lang="tr-TR"/>
            </a:p>
          </p:txBody>
        </p:sp>
      </p:grpSp>
      <p:sp>
        <p:nvSpPr>
          <p:cNvPr id="5" name="TextBox 5"/>
          <p:cNvSpPr txBox="1"/>
          <p:nvPr/>
        </p:nvSpPr>
        <p:spPr>
          <a:xfrm>
            <a:off x="7663917" y="142875"/>
            <a:ext cx="7486517" cy="1069976"/>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253439"/>
                </a:solidFill>
                <a:latin typeface="Lato"/>
                <a:ea typeface="Lato"/>
                <a:cs typeface="Lato"/>
                <a:sym typeface="Lato"/>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53439"/>
        </a:solidFill>
        <a:effectLst/>
      </p:bgPr>
    </p:bg>
    <p:spTree>
      <p:nvGrpSpPr>
        <p:cNvPr id="1" name=""/>
        <p:cNvGrpSpPr/>
        <p:nvPr/>
      </p:nvGrpSpPr>
      <p:grpSpPr>
        <a:xfrm>
          <a:off x="0" y="0"/>
          <a:ext cx="0" cy="0"/>
          <a:chOff x="0" y="0"/>
          <a:chExt cx="0" cy="0"/>
        </a:xfrm>
      </p:grpSpPr>
      <p:sp>
        <p:nvSpPr>
          <p:cNvPr id="2" name="Freeform 2"/>
          <p:cNvSpPr/>
          <p:nvPr/>
        </p:nvSpPr>
        <p:spPr>
          <a:xfrm>
            <a:off x="1028700" y="946109"/>
            <a:ext cx="711874" cy="643276"/>
          </a:xfrm>
          <a:custGeom>
            <a:avLst/>
            <a:gdLst/>
            <a:ahLst/>
            <a:cxnLst/>
            <a:rect l="l" t="t" r="r" b="b"/>
            <a:pathLst>
              <a:path w="711874" h="643276">
                <a:moveTo>
                  <a:pt x="0" y="0"/>
                </a:moveTo>
                <a:lnTo>
                  <a:pt x="711874" y="0"/>
                </a:lnTo>
                <a:lnTo>
                  <a:pt x="711874" y="643275"/>
                </a:lnTo>
                <a:lnTo>
                  <a:pt x="0" y="6432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3" name="TextBox 3"/>
          <p:cNvSpPr txBox="1"/>
          <p:nvPr/>
        </p:nvSpPr>
        <p:spPr>
          <a:xfrm>
            <a:off x="4915458" y="2917393"/>
            <a:ext cx="8457083" cy="3756660"/>
          </a:xfrm>
          <a:prstGeom prst="rect">
            <a:avLst/>
          </a:prstGeom>
        </p:spPr>
        <p:txBody>
          <a:bodyPr lIns="0" tIns="0" rIns="0" bIns="0" rtlCol="0" anchor="t">
            <a:spAutoFit/>
          </a:bodyPr>
          <a:lstStyle/>
          <a:p>
            <a:pPr algn="ctr">
              <a:lnSpc>
                <a:spcPts val="14400"/>
              </a:lnSpc>
            </a:pPr>
            <a:r>
              <a:rPr lang="en-US" sz="14400" dirty="0">
                <a:solidFill>
                  <a:srgbClr val="F6F4F1"/>
                </a:solidFill>
                <a:latin typeface="Lato"/>
                <a:ea typeface="Lato"/>
                <a:cs typeface="Lato"/>
                <a:sym typeface="Lato"/>
              </a:rPr>
              <a:t>Thank You</a:t>
            </a:r>
          </a:p>
        </p:txBody>
      </p:sp>
      <p:sp>
        <p:nvSpPr>
          <p:cNvPr id="4" name="TextBox 4"/>
          <p:cNvSpPr txBox="1"/>
          <p:nvPr/>
        </p:nvSpPr>
        <p:spPr>
          <a:xfrm>
            <a:off x="1028700" y="8376988"/>
            <a:ext cx="9632369" cy="397395"/>
          </a:xfrm>
          <a:prstGeom prst="rect">
            <a:avLst/>
          </a:prstGeom>
        </p:spPr>
        <p:txBody>
          <a:bodyPr lIns="0" tIns="0" rIns="0" bIns="0" rtlCol="0" anchor="t">
            <a:spAutoFit/>
          </a:bodyPr>
          <a:lstStyle/>
          <a:p>
            <a:pPr algn="l">
              <a:lnSpc>
                <a:spcPts val="3010"/>
              </a:lnSpc>
            </a:pPr>
            <a:r>
              <a:rPr lang="en-US" sz="2736" dirty="0">
                <a:solidFill>
                  <a:srgbClr val="F6F4F1"/>
                </a:solidFill>
                <a:latin typeface="Lato"/>
                <a:ea typeface="Lato"/>
                <a:cs typeface="Lato"/>
                <a:sym typeface="Lato"/>
              </a:rPr>
              <a:t>Written by Hira Yalçın,</a:t>
            </a:r>
            <a:r>
              <a:rPr lang="tr-TR" sz="2736" dirty="0">
                <a:solidFill>
                  <a:srgbClr val="F6F4F1"/>
                </a:solidFill>
                <a:latin typeface="Lato"/>
                <a:ea typeface="Lato"/>
                <a:cs typeface="Lato"/>
                <a:sym typeface="Lato"/>
              </a:rPr>
              <a:t> </a:t>
            </a:r>
            <a:r>
              <a:rPr lang="en-US" sz="2736" dirty="0">
                <a:solidFill>
                  <a:srgbClr val="F6F4F1"/>
                </a:solidFill>
                <a:latin typeface="Lato"/>
                <a:ea typeface="Lato"/>
                <a:cs typeface="Lato"/>
                <a:sym typeface="Lato"/>
              </a:rPr>
              <a:t>Beren Köse,</a:t>
            </a:r>
            <a:r>
              <a:rPr lang="tr-TR" sz="2736" dirty="0">
                <a:solidFill>
                  <a:srgbClr val="F6F4F1"/>
                </a:solidFill>
                <a:latin typeface="Lato"/>
                <a:ea typeface="Lato"/>
                <a:cs typeface="Lato"/>
                <a:sym typeface="Lato"/>
              </a:rPr>
              <a:t> </a:t>
            </a:r>
            <a:r>
              <a:rPr lang="en-US" sz="2736" dirty="0">
                <a:solidFill>
                  <a:srgbClr val="F6F4F1"/>
                </a:solidFill>
                <a:latin typeface="Lato"/>
                <a:ea typeface="Lato"/>
                <a:cs typeface="Lato"/>
                <a:sym typeface="Lato"/>
              </a:rPr>
              <a:t>Dilara Yılmaz,</a:t>
            </a:r>
            <a:r>
              <a:rPr lang="tr-TR" sz="2736" dirty="0">
                <a:solidFill>
                  <a:srgbClr val="F6F4F1"/>
                </a:solidFill>
                <a:latin typeface="Lato"/>
                <a:ea typeface="Lato"/>
                <a:cs typeface="Lato"/>
                <a:sym typeface="Lato"/>
              </a:rPr>
              <a:t> </a:t>
            </a:r>
            <a:r>
              <a:rPr lang="en-US" sz="2736" dirty="0">
                <a:solidFill>
                  <a:srgbClr val="F6F4F1"/>
                </a:solidFill>
                <a:latin typeface="Lato"/>
                <a:ea typeface="Lato"/>
                <a:cs typeface="Lato"/>
                <a:sym typeface="Lato"/>
              </a:rPr>
              <a:t>Ebrar Yılmaz</a:t>
            </a:r>
          </a:p>
        </p:txBody>
      </p:sp>
      <p:sp>
        <p:nvSpPr>
          <p:cNvPr id="5" name="TextBox 5"/>
          <p:cNvSpPr txBox="1"/>
          <p:nvPr/>
        </p:nvSpPr>
        <p:spPr>
          <a:xfrm>
            <a:off x="1904838" y="958067"/>
            <a:ext cx="1599084" cy="613029"/>
          </a:xfrm>
          <a:prstGeom prst="rect">
            <a:avLst/>
          </a:prstGeom>
        </p:spPr>
        <p:txBody>
          <a:bodyPr lIns="0" tIns="0" rIns="0" bIns="0" rtlCol="0" anchor="t">
            <a:spAutoFit/>
          </a:bodyPr>
          <a:lstStyle/>
          <a:p>
            <a:pPr algn="l">
              <a:lnSpc>
                <a:spcPts val="2328"/>
              </a:lnSpc>
            </a:pPr>
            <a:r>
              <a:rPr lang="en-US" sz="2400" b="1">
                <a:solidFill>
                  <a:srgbClr val="F6F4F1"/>
                </a:solidFill>
                <a:latin typeface="Lato Bold"/>
                <a:ea typeface="Lato Bold"/>
                <a:cs typeface="Lato Bold"/>
                <a:sym typeface="Lato Bold"/>
              </a:rPr>
              <a:t>Atatürk University</a:t>
            </a:r>
          </a:p>
        </p:txBody>
      </p:sp>
      <p:sp>
        <p:nvSpPr>
          <p:cNvPr id="6" name="TextBox 6"/>
          <p:cNvSpPr txBox="1"/>
          <p:nvPr/>
        </p:nvSpPr>
        <p:spPr>
          <a:xfrm rot="5400000">
            <a:off x="14497478" y="4971097"/>
            <a:ext cx="4883001" cy="344805"/>
          </a:xfrm>
          <a:prstGeom prst="rect">
            <a:avLst/>
          </a:prstGeom>
        </p:spPr>
        <p:txBody>
          <a:bodyPr lIns="0" tIns="0" rIns="0" bIns="0" rtlCol="0" anchor="t">
            <a:spAutoFit/>
          </a:bodyPr>
          <a:lstStyle/>
          <a:p>
            <a:pPr algn="ctr">
              <a:lnSpc>
                <a:spcPts val="2640"/>
              </a:lnSpc>
            </a:pPr>
            <a:r>
              <a:rPr lang="en-US" sz="2400" dirty="0">
                <a:solidFill>
                  <a:srgbClr val="F6F4F1"/>
                </a:solidFill>
                <a:latin typeface="Lato"/>
                <a:ea typeface="Lato"/>
                <a:cs typeface="Lato"/>
                <a:sym typeface="Lato"/>
              </a:rPr>
              <a:t>2</a:t>
            </a:r>
            <a:r>
              <a:rPr lang="tr-TR" sz="2400" dirty="0">
                <a:solidFill>
                  <a:srgbClr val="F6F4F1"/>
                </a:solidFill>
                <a:latin typeface="Lato"/>
                <a:ea typeface="Lato"/>
                <a:cs typeface="Lato"/>
                <a:sym typeface="Lato"/>
              </a:rPr>
              <a:t>4</a:t>
            </a:r>
            <a:r>
              <a:rPr lang="en-US" sz="2400" dirty="0">
                <a:solidFill>
                  <a:srgbClr val="F6F4F1"/>
                </a:solidFill>
                <a:latin typeface="Lato"/>
                <a:ea typeface="Lato"/>
                <a:cs typeface="Lato"/>
                <a:sym typeface="Lato"/>
              </a:rPr>
              <a:t> December 2025</a:t>
            </a:r>
          </a:p>
        </p:txBody>
      </p:sp>
      <p:sp>
        <p:nvSpPr>
          <p:cNvPr id="7" name="TextBox 7"/>
          <p:cNvSpPr txBox="1"/>
          <p:nvPr/>
        </p:nvSpPr>
        <p:spPr>
          <a:xfrm>
            <a:off x="1028700" y="8871585"/>
            <a:ext cx="8457083" cy="344805"/>
          </a:xfrm>
          <a:prstGeom prst="rect">
            <a:avLst/>
          </a:prstGeom>
        </p:spPr>
        <p:txBody>
          <a:bodyPr lIns="0" tIns="0" rIns="0" bIns="0" rtlCol="0" anchor="t">
            <a:spAutoFit/>
          </a:bodyPr>
          <a:lstStyle/>
          <a:p>
            <a:pPr algn="l">
              <a:lnSpc>
                <a:spcPts val="2640"/>
              </a:lnSpc>
            </a:pPr>
            <a:r>
              <a:rPr lang="en-US" sz="2400" dirty="0">
                <a:solidFill>
                  <a:srgbClr val="F6F4F1"/>
                </a:solidFill>
                <a:latin typeface="Lato"/>
                <a:ea typeface="Lato"/>
                <a:cs typeface="Lato"/>
                <a:sym typeface="Lato"/>
              </a:rPr>
              <a:t>Student ID: 240711002,</a:t>
            </a:r>
            <a:r>
              <a:rPr lang="tr-TR" sz="2400" dirty="0">
                <a:solidFill>
                  <a:srgbClr val="F6F4F1"/>
                </a:solidFill>
                <a:latin typeface="Lato"/>
                <a:ea typeface="Lato"/>
                <a:cs typeface="Lato"/>
                <a:sym typeface="Lato"/>
              </a:rPr>
              <a:t> </a:t>
            </a:r>
            <a:r>
              <a:rPr lang="en-US" sz="2400" dirty="0">
                <a:solidFill>
                  <a:srgbClr val="F6F4F1"/>
                </a:solidFill>
                <a:latin typeface="Lato"/>
                <a:ea typeface="Lato"/>
                <a:cs typeface="Lato"/>
                <a:sym typeface="Lato"/>
              </a:rPr>
              <a:t>2407110</a:t>
            </a:r>
            <a:r>
              <a:rPr lang="tr-TR" sz="2400" dirty="0">
                <a:solidFill>
                  <a:srgbClr val="F6F4F1"/>
                </a:solidFill>
                <a:latin typeface="Lato"/>
                <a:ea typeface="Lato"/>
                <a:cs typeface="Lato"/>
                <a:sym typeface="Lato"/>
              </a:rPr>
              <a:t>31</a:t>
            </a:r>
            <a:r>
              <a:rPr lang="en-US" sz="2400" dirty="0">
                <a:solidFill>
                  <a:srgbClr val="F6F4F1"/>
                </a:solidFill>
                <a:latin typeface="Lato"/>
                <a:ea typeface="Lato"/>
                <a:cs typeface="Lato"/>
                <a:sym typeface="Lato"/>
              </a:rPr>
              <a:t>,</a:t>
            </a:r>
            <a:r>
              <a:rPr lang="tr-TR" sz="2400" dirty="0">
                <a:solidFill>
                  <a:srgbClr val="F6F4F1"/>
                </a:solidFill>
                <a:latin typeface="Lato"/>
                <a:ea typeface="Lato"/>
                <a:cs typeface="Lato"/>
                <a:sym typeface="Lato"/>
              </a:rPr>
              <a:t> </a:t>
            </a:r>
            <a:r>
              <a:rPr lang="en-US" sz="2400" dirty="0">
                <a:solidFill>
                  <a:srgbClr val="F6F4F1"/>
                </a:solidFill>
                <a:latin typeface="Lato"/>
                <a:ea typeface="Lato"/>
                <a:cs typeface="Lato"/>
                <a:sym typeface="Lato"/>
              </a:rPr>
              <a:t>24071101</a:t>
            </a:r>
            <a:r>
              <a:rPr lang="tr-TR" sz="2400" dirty="0">
                <a:solidFill>
                  <a:srgbClr val="F6F4F1"/>
                </a:solidFill>
                <a:latin typeface="Lato"/>
                <a:ea typeface="Lato"/>
                <a:cs typeface="Lato"/>
                <a:sym typeface="Lato"/>
              </a:rPr>
              <a:t>6</a:t>
            </a:r>
            <a:r>
              <a:rPr lang="en-US" sz="2400" dirty="0">
                <a:solidFill>
                  <a:srgbClr val="F6F4F1"/>
                </a:solidFill>
                <a:latin typeface="Lato"/>
                <a:ea typeface="Lato"/>
                <a:cs typeface="Lato"/>
                <a:sym typeface="Lato"/>
              </a:rPr>
              <a:t>,</a:t>
            </a:r>
            <a:r>
              <a:rPr lang="tr-TR" sz="2400" dirty="0">
                <a:solidFill>
                  <a:srgbClr val="F6F4F1"/>
                </a:solidFill>
                <a:latin typeface="Lato"/>
                <a:ea typeface="Lato"/>
                <a:cs typeface="Lato"/>
                <a:sym typeface="Lato"/>
              </a:rPr>
              <a:t> </a:t>
            </a:r>
            <a:r>
              <a:rPr lang="en-US" sz="2400" dirty="0">
                <a:solidFill>
                  <a:srgbClr val="F6F4F1"/>
                </a:solidFill>
                <a:latin typeface="Lato"/>
                <a:ea typeface="Lato"/>
                <a:cs typeface="Lato"/>
                <a:sym typeface="Lato"/>
              </a:rPr>
              <a:t>2407110</a:t>
            </a:r>
            <a:r>
              <a:rPr lang="tr-TR" sz="2400" dirty="0">
                <a:solidFill>
                  <a:srgbClr val="F6F4F1"/>
                </a:solidFill>
                <a:latin typeface="Lato"/>
                <a:ea typeface="Lato"/>
                <a:cs typeface="Lato"/>
                <a:sym typeface="Lato"/>
              </a:rPr>
              <a:t>14</a:t>
            </a:r>
            <a:endParaRPr lang="en-US" sz="2400" dirty="0">
              <a:solidFill>
                <a:srgbClr val="F6F4F1"/>
              </a:solidFill>
              <a:latin typeface="Lato"/>
              <a:ea typeface="Lato"/>
              <a:cs typeface="Lato"/>
              <a:sym typeface="Lato"/>
            </a:endParaRPr>
          </a:p>
        </p:txBody>
      </p:sp>
      <p:grpSp>
        <p:nvGrpSpPr>
          <p:cNvPr id="8" name="Group 8"/>
          <p:cNvGrpSpPr/>
          <p:nvPr/>
        </p:nvGrpSpPr>
        <p:grpSpPr>
          <a:xfrm rot="-5400000">
            <a:off x="9031060" y="4591188"/>
            <a:ext cx="225880" cy="5403316"/>
            <a:chOff x="0" y="0"/>
            <a:chExt cx="301173" cy="7204422"/>
          </a:xfrm>
        </p:grpSpPr>
        <p:grpSp>
          <p:nvGrpSpPr>
            <p:cNvPr id="9" name="Group 9"/>
            <p:cNvGrpSpPr/>
            <p:nvPr/>
          </p:nvGrpSpPr>
          <p:grpSpPr>
            <a:xfrm>
              <a:off x="0" y="0"/>
              <a:ext cx="301173" cy="7204422"/>
              <a:chOff x="0" y="0"/>
              <a:chExt cx="59491" cy="1423096"/>
            </a:xfrm>
          </p:grpSpPr>
          <p:sp>
            <p:nvSpPr>
              <p:cNvPr id="10" name="Freeform 10"/>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FFFFFF"/>
              </a:solidFill>
            </p:spPr>
            <p:txBody>
              <a:bodyPr/>
              <a:lstStyle/>
              <a:p>
                <a:endParaRPr lang="tr-TR"/>
              </a:p>
            </p:txBody>
          </p:sp>
          <p:sp>
            <p:nvSpPr>
              <p:cNvPr id="11" name="TextBox 11"/>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12" name="Group 12"/>
            <p:cNvGrpSpPr/>
            <p:nvPr/>
          </p:nvGrpSpPr>
          <p:grpSpPr>
            <a:xfrm>
              <a:off x="0" y="0"/>
              <a:ext cx="301173" cy="1830478"/>
              <a:chOff x="0" y="0"/>
              <a:chExt cx="59491" cy="361576"/>
            </a:xfrm>
          </p:grpSpPr>
          <p:sp>
            <p:nvSpPr>
              <p:cNvPr id="13" name="Freeform 13"/>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7C898B"/>
              </a:solidFill>
            </p:spPr>
            <p:txBody>
              <a:bodyPr/>
              <a:lstStyle/>
              <a:p>
                <a:endParaRPr lang="tr-TR"/>
              </a:p>
            </p:txBody>
          </p:sp>
          <p:sp>
            <p:nvSpPr>
              <p:cNvPr id="14" name="TextBox 14"/>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0" y="1828197"/>
              <a:ext cx="301173" cy="795134"/>
              <a:chOff x="0" y="0"/>
              <a:chExt cx="59491" cy="157064"/>
            </a:xfrm>
          </p:grpSpPr>
          <p:sp>
            <p:nvSpPr>
              <p:cNvPr id="16" name="Freeform 16"/>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17" name="TextBox 17"/>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grpSp>
        <p:nvGrpSpPr>
          <p:cNvPr id="18" name="Group 18"/>
          <p:cNvGrpSpPr/>
          <p:nvPr/>
        </p:nvGrpSpPr>
        <p:grpSpPr>
          <a:xfrm>
            <a:off x="15477180" y="1130365"/>
            <a:ext cx="1352255" cy="274763"/>
            <a:chOff x="0" y="0"/>
            <a:chExt cx="1803007" cy="366350"/>
          </a:xfrm>
        </p:grpSpPr>
        <p:grpSp>
          <p:nvGrpSpPr>
            <p:cNvPr id="19" name="Group 19"/>
            <p:cNvGrpSpPr/>
            <p:nvPr/>
          </p:nvGrpSpPr>
          <p:grpSpPr>
            <a:xfrm rot="-5400000">
              <a:off x="0" y="0"/>
              <a:ext cx="366350" cy="366350"/>
              <a:chOff x="0" y="0"/>
              <a:chExt cx="178795" cy="178795"/>
            </a:xfrm>
          </p:grpSpPr>
          <p:sp>
            <p:nvSpPr>
              <p:cNvPr id="20" name="Freeform 20"/>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tr-TR"/>
              </a:p>
            </p:txBody>
          </p:sp>
          <p:sp>
            <p:nvSpPr>
              <p:cNvPr id="21" name="TextBox 21"/>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rot="-5400000">
              <a:off x="718328" y="0"/>
              <a:ext cx="366350" cy="366350"/>
              <a:chOff x="0" y="0"/>
              <a:chExt cx="178795" cy="178795"/>
            </a:xfrm>
          </p:grpSpPr>
          <p:sp>
            <p:nvSpPr>
              <p:cNvPr id="23" name="Freeform 23"/>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tr-TR"/>
              </a:p>
            </p:txBody>
          </p:sp>
          <p:sp>
            <p:nvSpPr>
              <p:cNvPr id="24" name="TextBox 24"/>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25" name="Group 25"/>
            <p:cNvGrpSpPr/>
            <p:nvPr/>
          </p:nvGrpSpPr>
          <p:grpSpPr>
            <a:xfrm rot="-5400000">
              <a:off x="1436657" y="0"/>
              <a:ext cx="366350" cy="366350"/>
              <a:chOff x="0" y="0"/>
              <a:chExt cx="178795" cy="178795"/>
            </a:xfrm>
          </p:grpSpPr>
          <p:sp>
            <p:nvSpPr>
              <p:cNvPr id="26" name="Freeform 26"/>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FFFFFF"/>
              </a:solidFill>
            </p:spPr>
            <p:txBody>
              <a:bodyPr/>
              <a:lstStyle/>
              <a:p>
                <a:endParaRPr lang="tr-TR"/>
              </a:p>
            </p:txBody>
          </p:sp>
          <p:sp>
            <p:nvSpPr>
              <p:cNvPr id="27" name="TextBox 27"/>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53439"/>
        </a:solidFill>
        <a:effectLst/>
      </p:bgPr>
    </p:bg>
    <p:spTree>
      <p:nvGrpSpPr>
        <p:cNvPr id="1" name=""/>
        <p:cNvGrpSpPr/>
        <p:nvPr/>
      </p:nvGrpSpPr>
      <p:grpSpPr>
        <a:xfrm>
          <a:off x="0" y="0"/>
          <a:ext cx="0" cy="0"/>
          <a:chOff x="0" y="0"/>
          <a:chExt cx="0" cy="0"/>
        </a:xfrm>
      </p:grpSpPr>
      <p:sp>
        <p:nvSpPr>
          <p:cNvPr id="2" name="TextBox 2"/>
          <p:cNvSpPr txBox="1"/>
          <p:nvPr/>
        </p:nvSpPr>
        <p:spPr>
          <a:xfrm>
            <a:off x="1310094" y="1158193"/>
            <a:ext cx="16308996" cy="7642907"/>
          </a:xfrm>
          <a:prstGeom prst="rect">
            <a:avLst/>
          </a:prstGeom>
        </p:spPr>
        <p:txBody>
          <a:bodyPr lIns="0" tIns="0" rIns="0" bIns="0" rtlCol="0" anchor="t">
            <a:spAutoFit/>
          </a:bodyPr>
          <a:lstStyle/>
          <a:p>
            <a:pPr algn="ctr">
              <a:lnSpc>
                <a:spcPts val="2401"/>
              </a:lnSpc>
            </a:pPr>
            <a:r>
              <a:rPr lang="en-US" sz="2401">
                <a:solidFill>
                  <a:srgbClr val="F6F4F1"/>
                </a:solidFill>
                <a:latin typeface="Lato"/>
                <a:ea typeface="Lato"/>
                <a:cs typeface="Lato"/>
                <a:sym typeface="Lato"/>
              </a:rPr>
              <a:t>References / Kaynakça</a:t>
            </a:r>
          </a:p>
          <a:p>
            <a:pPr algn="ctr">
              <a:lnSpc>
                <a:spcPts val="2401"/>
              </a:lnSpc>
            </a:pPr>
            <a:r>
              <a:rPr lang="en-US" sz="2401">
                <a:solidFill>
                  <a:srgbClr val="F6F4F1"/>
                </a:solidFill>
                <a:latin typeface="Lato"/>
                <a:ea typeface="Lato"/>
                <a:cs typeface="Lato"/>
                <a:sym typeface="Lato"/>
              </a:rPr>
              <a:t> 1. Redmon, J., Divvala, S., Girshick, R., &amp; Farhadi, A. (2016).</a:t>
            </a:r>
          </a:p>
          <a:p>
            <a:pPr algn="ctr">
              <a:lnSpc>
                <a:spcPts val="2401"/>
              </a:lnSpc>
            </a:pPr>
            <a:r>
              <a:rPr lang="en-US" sz="2401">
                <a:solidFill>
                  <a:srgbClr val="F6F4F1"/>
                </a:solidFill>
                <a:latin typeface="Lato"/>
                <a:ea typeface="Lato"/>
                <a:cs typeface="Lato"/>
                <a:sym typeface="Lato"/>
              </a:rPr>
              <a:t>You Only Look Once: Unified, Real-Time Object Detection.</a:t>
            </a:r>
          </a:p>
          <a:p>
            <a:pPr algn="ctr">
              <a:lnSpc>
                <a:spcPts val="2401"/>
              </a:lnSpc>
            </a:pPr>
            <a:r>
              <a:rPr lang="en-US" sz="2401">
                <a:solidFill>
                  <a:srgbClr val="F6F4F1"/>
                </a:solidFill>
                <a:latin typeface="Lato"/>
                <a:ea typeface="Lato"/>
                <a:cs typeface="Lato"/>
                <a:sym typeface="Lato"/>
              </a:rPr>
              <a:t>Proceedings of the IEEE Conference on Computer Vision and Pattern Recognition (CVPR).</a:t>
            </a:r>
          </a:p>
          <a:p>
            <a:pPr algn="ctr">
              <a:lnSpc>
                <a:spcPts val="2401"/>
              </a:lnSpc>
            </a:pPr>
            <a:r>
              <a:rPr lang="en-US" sz="2401">
                <a:solidFill>
                  <a:srgbClr val="F6F4F1"/>
                </a:solidFill>
                <a:latin typeface="Lato"/>
                <a:ea typeface="Lato"/>
                <a:cs typeface="Lato"/>
                <a:sym typeface="Lato"/>
              </a:rPr>
              <a:t> 2. Redmon, J., &amp; Farhadi, A. (2018).</a:t>
            </a:r>
          </a:p>
          <a:p>
            <a:pPr algn="ctr">
              <a:lnSpc>
                <a:spcPts val="2401"/>
              </a:lnSpc>
            </a:pPr>
            <a:r>
              <a:rPr lang="en-US" sz="2401">
                <a:solidFill>
                  <a:srgbClr val="F6F4F1"/>
                </a:solidFill>
                <a:latin typeface="Lato"/>
                <a:ea typeface="Lato"/>
                <a:cs typeface="Lato"/>
                <a:sym typeface="Lato"/>
              </a:rPr>
              <a:t>YOLOv3: An Incremental Improvement.</a:t>
            </a:r>
          </a:p>
          <a:p>
            <a:pPr algn="ctr">
              <a:lnSpc>
                <a:spcPts val="2401"/>
              </a:lnSpc>
            </a:pPr>
            <a:r>
              <a:rPr lang="en-US" sz="2401">
                <a:solidFill>
                  <a:srgbClr val="F6F4F1"/>
                </a:solidFill>
                <a:latin typeface="Lato"/>
                <a:ea typeface="Lato"/>
                <a:cs typeface="Lato"/>
                <a:sym typeface="Lato"/>
              </a:rPr>
              <a:t>arXiv preprint arXiv:1804.02767.</a:t>
            </a:r>
          </a:p>
          <a:p>
            <a:pPr algn="ctr">
              <a:lnSpc>
                <a:spcPts val="2401"/>
              </a:lnSpc>
            </a:pPr>
            <a:r>
              <a:rPr lang="en-US" sz="2401">
                <a:solidFill>
                  <a:srgbClr val="F6F4F1"/>
                </a:solidFill>
                <a:latin typeface="Lato"/>
                <a:ea typeface="Lato"/>
                <a:cs typeface="Lato"/>
                <a:sym typeface="Lato"/>
              </a:rPr>
              <a:t> 3. LeCun, Y., Bottou, L., Bengio, Y., &amp; Haffner, P. (1998).</a:t>
            </a:r>
          </a:p>
          <a:p>
            <a:pPr algn="ctr">
              <a:lnSpc>
                <a:spcPts val="2401"/>
              </a:lnSpc>
            </a:pPr>
            <a:r>
              <a:rPr lang="en-US" sz="2401">
                <a:solidFill>
                  <a:srgbClr val="F6F4F1"/>
                </a:solidFill>
                <a:latin typeface="Lato"/>
                <a:ea typeface="Lato"/>
                <a:cs typeface="Lato"/>
                <a:sym typeface="Lato"/>
              </a:rPr>
              <a:t>Gradient-Based Learning Applied to Document Recognition.</a:t>
            </a:r>
          </a:p>
          <a:p>
            <a:pPr algn="ctr">
              <a:lnSpc>
                <a:spcPts val="2401"/>
              </a:lnSpc>
            </a:pPr>
            <a:r>
              <a:rPr lang="en-US" sz="2401">
                <a:solidFill>
                  <a:srgbClr val="F6F4F1"/>
                </a:solidFill>
                <a:latin typeface="Lato"/>
                <a:ea typeface="Lato"/>
                <a:cs typeface="Lato"/>
                <a:sym typeface="Lato"/>
              </a:rPr>
              <a:t>Proceedings of the IEEE, 86(11), 2278–2324.</a:t>
            </a:r>
          </a:p>
          <a:p>
            <a:pPr algn="ctr">
              <a:lnSpc>
                <a:spcPts val="2401"/>
              </a:lnSpc>
            </a:pPr>
            <a:r>
              <a:rPr lang="en-US" sz="2401">
                <a:solidFill>
                  <a:srgbClr val="F6F4F1"/>
                </a:solidFill>
                <a:latin typeface="Lato"/>
                <a:ea typeface="Lato"/>
                <a:cs typeface="Lato"/>
                <a:sym typeface="Lato"/>
              </a:rPr>
              <a:t> 4. Goodfellow, I., Bengio, Y., &amp; Courville, A. (2016).</a:t>
            </a:r>
          </a:p>
          <a:p>
            <a:pPr algn="ctr">
              <a:lnSpc>
                <a:spcPts val="2401"/>
              </a:lnSpc>
            </a:pPr>
            <a:r>
              <a:rPr lang="en-US" sz="2401">
                <a:solidFill>
                  <a:srgbClr val="F6F4F1"/>
                </a:solidFill>
                <a:latin typeface="Lato"/>
                <a:ea typeface="Lato"/>
                <a:cs typeface="Lato"/>
                <a:sym typeface="Lato"/>
              </a:rPr>
              <a:t>Deep Learning.</a:t>
            </a:r>
          </a:p>
          <a:p>
            <a:pPr algn="ctr">
              <a:lnSpc>
                <a:spcPts val="2401"/>
              </a:lnSpc>
            </a:pPr>
            <a:r>
              <a:rPr lang="en-US" sz="2401">
                <a:solidFill>
                  <a:srgbClr val="F6F4F1"/>
                </a:solidFill>
                <a:latin typeface="Lato"/>
                <a:ea typeface="Lato"/>
                <a:cs typeface="Lato"/>
                <a:sym typeface="Lato"/>
              </a:rPr>
              <a:t>MIT Press.</a:t>
            </a:r>
          </a:p>
          <a:p>
            <a:pPr algn="ctr">
              <a:lnSpc>
                <a:spcPts val="2401"/>
              </a:lnSpc>
            </a:pPr>
            <a:r>
              <a:rPr lang="en-US" sz="2401">
                <a:solidFill>
                  <a:srgbClr val="F6F4F1"/>
                </a:solidFill>
                <a:latin typeface="Lato"/>
                <a:ea typeface="Lato"/>
                <a:cs typeface="Lato"/>
                <a:sym typeface="Lato"/>
              </a:rPr>
              <a:t> 5. Gonzalez, R. C., &amp; Woods, R. E. (2018).</a:t>
            </a:r>
          </a:p>
          <a:p>
            <a:pPr algn="ctr">
              <a:lnSpc>
                <a:spcPts val="2401"/>
              </a:lnSpc>
            </a:pPr>
            <a:r>
              <a:rPr lang="en-US" sz="2401">
                <a:solidFill>
                  <a:srgbClr val="F6F4F1"/>
                </a:solidFill>
                <a:latin typeface="Lato"/>
                <a:ea typeface="Lato"/>
                <a:cs typeface="Lato"/>
                <a:sym typeface="Lato"/>
              </a:rPr>
              <a:t>Digital Image Processing (4th Edition).</a:t>
            </a:r>
          </a:p>
          <a:p>
            <a:pPr algn="ctr">
              <a:lnSpc>
                <a:spcPts val="2401"/>
              </a:lnSpc>
            </a:pPr>
            <a:r>
              <a:rPr lang="en-US" sz="2401">
                <a:solidFill>
                  <a:srgbClr val="F6F4F1"/>
                </a:solidFill>
                <a:latin typeface="Lato"/>
                <a:ea typeface="Lato"/>
                <a:cs typeface="Lato"/>
                <a:sym typeface="Lato"/>
              </a:rPr>
              <a:t>Pearson Education.</a:t>
            </a:r>
          </a:p>
          <a:p>
            <a:pPr algn="ctr">
              <a:lnSpc>
                <a:spcPts val="2401"/>
              </a:lnSpc>
            </a:pPr>
            <a:r>
              <a:rPr lang="en-US" sz="2401">
                <a:solidFill>
                  <a:srgbClr val="F6F4F1"/>
                </a:solidFill>
                <a:latin typeface="Lato"/>
                <a:ea typeface="Lato"/>
                <a:cs typeface="Lato"/>
                <a:sym typeface="Lato"/>
              </a:rPr>
              <a:t> 6. Smith, R. (2007).</a:t>
            </a:r>
          </a:p>
          <a:p>
            <a:pPr algn="ctr">
              <a:lnSpc>
                <a:spcPts val="2401"/>
              </a:lnSpc>
            </a:pPr>
            <a:r>
              <a:rPr lang="en-US" sz="2401">
                <a:solidFill>
                  <a:srgbClr val="F6F4F1"/>
                </a:solidFill>
                <a:latin typeface="Lato"/>
                <a:ea typeface="Lato"/>
                <a:cs typeface="Lato"/>
                <a:sym typeface="Lato"/>
              </a:rPr>
              <a:t>An Overview of the Tesseract OCR Engine.</a:t>
            </a:r>
          </a:p>
          <a:p>
            <a:pPr algn="ctr">
              <a:lnSpc>
                <a:spcPts val="2401"/>
              </a:lnSpc>
            </a:pPr>
            <a:r>
              <a:rPr lang="en-US" sz="2401">
                <a:solidFill>
                  <a:srgbClr val="F6F4F1"/>
                </a:solidFill>
                <a:latin typeface="Lato"/>
                <a:ea typeface="Lato"/>
                <a:cs typeface="Lato"/>
                <a:sym typeface="Lato"/>
              </a:rPr>
              <a:t>Proceedings of the International Conference on Document Analysis and Recognition (ICDAR).</a:t>
            </a:r>
          </a:p>
          <a:p>
            <a:pPr algn="ctr">
              <a:lnSpc>
                <a:spcPts val="2401"/>
              </a:lnSpc>
            </a:pPr>
            <a:r>
              <a:rPr lang="en-US" sz="2401">
                <a:solidFill>
                  <a:srgbClr val="F6F4F1"/>
                </a:solidFill>
                <a:latin typeface="Lato"/>
                <a:ea typeface="Lato"/>
                <a:cs typeface="Lato"/>
                <a:sym typeface="Lato"/>
              </a:rPr>
              <a:t> 7. OpenCV Team.</a:t>
            </a:r>
          </a:p>
          <a:p>
            <a:pPr algn="ctr">
              <a:lnSpc>
                <a:spcPts val="2401"/>
              </a:lnSpc>
            </a:pPr>
            <a:r>
              <a:rPr lang="en-US" sz="2401">
                <a:solidFill>
                  <a:srgbClr val="F6F4F1"/>
                </a:solidFill>
                <a:latin typeface="Lato"/>
                <a:ea typeface="Lato"/>
                <a:cs typeface="Lato"/>
                <a:sym typeface="Lato"/>
              </a:rPr>
              <a:t>OpenCV: Open Source Computer Vision Library.</a:t>
            </a:r>
          </a:p>
          <a:p>
            <a:pPr algn="ctr">
              <a:lnSpc>
                <a:spcPts val="2401"/>
              </a:lnSpc>
            </a:pPr>
            <a:r>
              <a:rPr lang="en-US" sz="2401">
                <a:solidFill>
                  <a:srgbClr val="F6F4F1"/>
                </a:solidFill>
                <a:latin typeface="Lato"/>
                <a:ea typeface="Lato"/>
                <a:cs typeface="Lato"/>
                <a:sym typeface="Lato"/>
              </a:rPr>
              <a:t>https://opencv.org</a:t>
            </a:r>
          </a:p>
          <a:p>
            <a:pPr algn="ctr">
              <a:lnSpc>
                <a:spcPts val="2401"/>
              </a:lnSpc>
            </a:pPr>
            <a:r>
              <a:rPr lang="en-US" sz="2401">
                <a:solidFill>
                  <a:srgbClr val="F6F4F1"/>
                </a:solidFill>
                <a:latin typeface="Lato"/>
                <a:ea typeface="Lato"/>
                <a:cs typeface="Lato"/>
                <a:sym typeface="Lato"/>
              </a:rPr>
              <a:t> 8. Alginahi, Y. M. (2011).</a:t>
            </a:r>
          </a:p>
          <a:p>
            <a:pPr algn="ctr">
              <a:lnSpc>
                <a:spcPts val="2401"/>
              </a:lnSpc>
            </a:pPr>
            <a:r>
              <a:rPr lang="en-US" sz="2401">
                <a:solidFill>
                  <a:srgbClr val="F6F4F1"/>
                </a:solidFill>
                <a:latin typeface="Lato"/>
                <a:ea typeface="Lato"/>
                <a:cs typeface="Lato"/>
                <a:sym typeface="Lato"/>
              </a:rPr>
              <a:t>Automatic Arabic License Plate Recognition.</a:t>
            </a:r>
          </a:p>
          <a:p>
            <a:pPr algn="ctr">
              <a:lnSpc>
                <a:spcPts val="2401"/>
              </a:lnSpc>
            </a:pPr>
            <a:r>
              <a:rPr lang="en-US" sz="2401">
                <a:solidFill>
                  <a:srgbClr val="F6F4F1"/>
                </a:solidFill>
                <a:latin typeface="Lato"/>
                <a:ea typeface="Lato"/>
                <a:cs typeface="Lato"/>
                <a:sym typeface="Lato"/>
              </a:rPr>
              <a:t>IEEE International Conference on Signal Processing and Communications.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89954" y="7538577"/>
            <a:ext cx="1352255" cy="274763"/>
            <a:chOff x="0" y="0"/>
            <a:chExt cx="1803007" cy="366350"/>
          </a:xfrm>
        </p:grpSpPr>
        <p:grpSp>
          <p:nvGrpSpPr>
            <p:cNvPr id="3" name="Group 3"/>
            <p:cNvGrpSpPr/>
            <p:nvPr/>
          </p:nvGrpSpPr>
          <p:grpSpPr>
            <a:xfrm rot="-5400000">
              <a:off x="0" y="0"/>
              <a:ext cx="366350" cy="366350"/>
              <a:chOff x="0" y="0"/>
              <a:chExt cx="178795" cy="178795"/>
            </a:xfrm>
          </p:grpSpPr>
          <p:sp>
            <p:nvSpPr>
              <p:cNvPr id="4" name="Freeform 4"/>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253439"/>
              </a:solidFill>
            </p:spPr>
            <p:txBody>
              <a:bodyPr/>
              <a:lstStyle/>
              <a:p>
                <a:endParaRPr lang="tr-TR"/>
              </a:p>
            </p:txBody>
          </p:sp>
          <p:sp>
            <p:nvSpPr>
              <p:cNvPr id="5" name="TextBox 5"/>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rot="-5400000">
              <a:off x="718328" y="0"/>
              <a:ext cx="366350" cy="366350"/>
              <a:chOff x="0" y="0"/>
              <a:chExt cx="178795" cy="178795"/>
            </a:xfrm>
          </p:grpSpPr>
          <p:sp>
            <p:nvSpPr>
              <p:cNvPr id="7" name="Freeform 7"/>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B29E84"/>
              </a:solidFill>
            </p:spPr>
            <p:txBody>
              <a:bodyPr/>
              <a:lstStyle/>
              <a:p>
                <a:endParaRPr lang="tr-TR"/>
              </a:p>
            </p:txBody>
          </p:sp>
          <p:sp>
            <p:nvSpPr>
              <p:cNvPr id="8" name="TextBox 8"/>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nvGrpSpPr>
            <p:cNvPr id="9" name="Group 9"/>
            <p:cNvGrpSpPr/>
            <p:nvPr/>
          </p:nvGrpSpPr>
          <p:grpSpPr>
            <a:xfrm rot="-5400000">
              <a:off x="1436657" y="0"/>
              <a:ext cx="366350" cy="366350"/>
              <a:chOff x="0" y="0"/>
              <a:chExt cx="178795" cy="178795"/>
            </a:xfrm>
          </p:grpSpPr>
          <p:sp>
            <p:nvSpPr>
              <p:cNvPr id="10" name="Freeform 10"/>
              <p:cNvSpPr/>
              <p:nvPr/>
            </p:nvSpPr>
            <p:spPr>
              <a:xfrm>
                <a:off x="0" y="0"/>
                <a:ext cx="178795" cy="178795"/>
              </a:xfrm>
              <a:custGeom>
                <a:avLst/>
                <a:gdLst/>
                <a:ahLst/>
                <a:cxnLst/>
                <a:rect l="l" t="t" r="r" b="b"/>
                <a:pathLst>
                  <a:path w="178795" h="178795">
                    <a:moveTo>
                      <a:pt x="0" y="0"/>
                    </a:moveTo>
                    <a:lnTo>
                      <a:pt x="178795" y="0"/>
                    </a:lnTo>
                    <a:lnTo>
                      <a:pt x="178795" y="178795"/>
                    </a:lnTo>
                    <a:lnTo>
                      <a:pt x="0" y="178795"/>
                    </a:lnTo>
                    <a:close/>
                  </a:path>
                </a:pathLst>
              </a:custGeom>
              <a:solidFill>
                <a:srgbClr val="7C898B"/>
              </a:solidFill>
            </p:spPr>
            <p:txBody>
              <a:bodyPr/>
              <a:lstStyle/>
              <a:p>
                <a:endParaRPr lang="tr-TR"/>
              </a:p>
            </p:txBody>
          </p:sp>
          <p:sp>
            <p:nvSpPr>
              <p:cNvPr id="11" name="TextBox 11"/>
              <p:cNvSpPr txBox="1"/>
              <p:nvPr/>
            </p:nvSpPr>
            <p:spPr>
              <a:xfrm>
                <a:off x="0" y="-38100"/>
                <a:ext cx="178795" cy="216895"/>
              </a:xfrm>
              <a:prstGeom prst="rect">
                <a:avLst/>
              </a:prstGeom>
            </p:spPr>
            <p:txBody>
              <a:bodyPr lIns="50800" tIns="50800" rIns="50800" bIns="50800" rtlCol="0" anchor="ctr"/>
              <a:lstStyle/>
              <a:p>
                <a:pPr algn="ctr">
                  <a:lnSpc>
                    <a:spcPts val="2799"/>
                  </a:lnSpc>
                </a:pPr>
                <a:endParaRPr/>
              </a:p>
            </p:txBody>
          </p:sp>
        </p:grpSp>
      </p:grpSp>
      <p:sp>
        <p:nvSpPr>
          <p:cNvPr id="12" name="Freeform 12"/>
          <p:cNvSpPr/>
          <p:nvPr/>
        </p:nvSpPr>
        <p:spPr>
          <a:xfrm>
            <a:off x="4238805" y="1995127"/>
            <a:ext cx="11301259" cy="6356958"/>
          </a:xfrm>
          <a:custGeom>
            <a:avLst/>
            <a:gdLst/>
            <a:ahLst/>
            <a:cxnLst/>
            <a:rect l="l" t="t" r="r" b="b"/>
            <a:pathLst>
              <a:path w="11301259" h="6356958">
                <a:moveTo>
                  <a:pt x="0" y="0"/>
                </a:moveTo>
                <a:lnTo>
                  <a:pt x="11301259" y="0"/>
                </a:lnTo>
                <a:lnTo>
                  <a:pt x="11301259" y="6356958"/>
                </a:lnTo>
                <a:lnTo>
                  <a:pt x="0" y="6356958"/>
                </a:lnTo>
                <a:lnTo>
                  <a:pt x="0" y="0"/>
                </a:lnTo>
                <a:close/>
              </a:path>
            </a:pathLst>
          </a:custGeom>
          <a:blipFill>
            <a:blip r:embed="rId2"/>
            <a:stretch>
              <a:fillRect/>
            </a:stretch>
          </a:blipFill>
        </p:spPr>
        <p:txBody>
          <a:bodyPr/>
          <a:lstStyle/>
          <a:p>
            <a:endParaRPr lang="tr-TR"/>
          </a:p>
        </p:txBody>
      </p:sp>
      <p:sp>
        <p:nvSpPr>
          <p:cNvPr id="13" name="TextBox 13"/>
          <p:cNvSpPr txBox="1"/>
          <p:nvPr/>
        </p:nvSpPr>
        <p:spPr>
          <a:xfrm>
            <a:off x="1303463" y="971550"/>
            <a:ext cx="6090065" cy="497841"/>
          </a:xfrm>
          <a:prstGeom prst="rect">
            <a:avLst/>
          </a:prstGeom>
        </p:spPr>
        <p:txBody>
          <a:bodyPr lIns="0" tIns="0" rIns="0" bIns="0" rtlCol="0" anchor="t">
            <a:spAutoFit/>
          </a:bodyPr>
          <a:lstStyle/>
          <a:p>
            <a:pPr marL="0" lvl="0" indent="0" algn="l">
              <a:lnSpc>
                <a:spcPts val="4059"/>
              </a:lnSpc>
              <a:spcBef>
                <a:spcPct val="0"/>
              </a:spcBef>
            </a:pPr>
            <a:r>
              <a:rPr lang="en-US" sz="2899" spc="-57">
                <a:solidFill>
                  <a:srgbClr val="1C191A"/>
                </a:solidFill>
                <a:latin typeface="Lato"/>
                <a:ea typeface="Lato"/>
                <a:cs typeface="Lato"/>
                <a:sym typeface="Lato"/>
              </a:rPr>
              <a:t>EXAMPLE: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grpSp>
        <p:nvGrpSpPr>
          <p:cNvPr id="2" name="Group 2"/>
          <p:cNvGrpSpPr/>
          <p:nvPr/>
        </p:nvGrpSpPr>
        <p:grpSpPr>
          <a:xfrm>
            <a:off x="10795670" y="941694"/>
            <a:ext cx="6090065" cy="8316606"/>
            <a:chOff x="0" y="0"/>
            <a:chExt cx="943510" cy="1288460"/>
          </a:xfrm>
        </p:grpSpPr>
        <p:sp>
          <p:nvSpPr>
            <p:cNvPr id="3" name="Freeform 3"/>
            <p:cNvSpPr/>
            <p:nvPr/>
          </p:nvSpPr>
          <p:spPr>
            <a:xfrm>
              <a:off x="0" y="0"/>
              <a:ext cx="943511" cy="1288460"/>
            </a:xfrm>
            <a:custGeom>
              <a:avLst/>
              <a:gdLst/>
              <a:ahLst/>
              <a:cxnLst/>
              <a:rect l="l" t="t" r="r" b="b"/>
              <a:pathLst>
                <a:path w="943511" h="1288460">
                  <a:moveTo>
                    <a:pt x="0" y="0"/>
                  </a:moveTo>
                  <a:lnTo>
                    <a:pt x="943511" y="0"/>
                  </a:lnTo>
                  <a:lnTo>
                    <a:pt x="943511" y="1288460"/>
                  </a:lnTo>
                  <a:lnTo>
                    <a:pt x="0" y="1288460"/>
                  </a:lnTo>
                  <a:close/>
                </a:path>
              </a:pathLst>
            </a:custGeom>
            <a:blipFill>
              <a:blip r:embed="rId2"/>
              <a:stretch>
                <a:fillRect l="-52484" r="-52484"/>
              </a:stretch>
            </a:blipFill>
          </p:spPr>
          <p:txBody>
            <a:bodyPr/>
            <a:lstStyle/>
            <a:p>
              <a:endParaRPr lang="tr-TR"/>
            </a:p>
          </p:txBody>
        </p:sp>
      </p:grpSp>
      <p:sp>
        <p:nvSpPr>
          <p:cNvPr id="4" name="TextBox 4"/>
          <p:cNvSpPr txBox="1"/>
          <p:nvPr/>
        </p:nvSpPr>
        <p:spPr>
          <a:xfrm>
            <a:off x="1551352" y="794238"/>
            <a:ext cx="7592648" cy="8026877"/>
          </a:xfrm>
          <a:prstGeom prst="rect">
            <a:avLst/>
          </a:prstGeom>
        </p:spPr>
        <p:txBody>
          <a:bodyPr lIns="0" tIns="0" rIns="0" bIns="0" rtlCol="0" anchor="t">
            <a:spAutoFit/>
          </a:bodyPr>
          <a:lstStyle/>
          <a:p>
            <a:pPr algn="just">
              <a:lnSpc>
                <a:spcPts val="5599"/>
              </a:lnSpc>
            </a:pPr>
            <a:r>
              <a:rPr lang="en-US" sz="3950" spc="-79">
                <a:solidFill>
                  <a:srgbClr val="1C191A"/>
                </a:solidFill>
                <a:latin typeface="Lato"/>
                <a:ea typeface="Lato"/>
                <a:cs typeface="Lato"/>
                <a:sym typeface="Lato"/>
              </a:rPr>
              <a:t>PROBLEM DEFINITION</a:t>
            </a:r>
            <a:endParaRPr lang="en-US" sz="3999" spc="-79" dirty="0">
              <a:solidFill>
                <a:srgbClr val="1C191A"/>
              </a:solidFill>
              <a:latin typeface="Lato"/>
              <a:ea typeface="Lato"/>
              <a:cs typeface="Lato"/>
              <a:sym typeface="Lato"/>
            </a:endParaRPr>
          </a:p>
          <a:p>
            <a:pPr marL="0" lvl="0" indent="0" algn="just">
              <a:lnSpc>
                <a:spcPts val="4059"/>
              </a:lnSpc>
              <a:spcBef>
                <a:spcPct val="0"/>
              </a:spcBef>
            </a:pPr>
            <a:r>
              <a:rPr lang="en-US" sz="2899" spc="-57" dirty="0">
                <a:solidFill>
                  <a:srgbClr val="1C191A"/>
                </a:solidFill>
                <a:latin typeface="Lato"/>
                <a:ea typeface="Lato"/>
                <a:cs typeface="Lato"/>
                <a:sym typeface="Lato"/>
              </a:rPr>
              <a:t>Manual vehicle identification is slow, inefficient, and prone to human errors. In busy environments such as traffic intersections and parking areas, it becomes difficult to monitor vehicles accurately. Therefore, there is a need for an automated system that can detect and recognize license plates quickly and reliably under different conditions.</a:t>
            </a:r>
            <a:endParaRPr lang="tr-TR" sz="2899" spc="-57" dirty="0">
              <a:solidFill>
                <a:srgbClr val="1C191A"/>
              </a:solidFill>
              <a:latin typeface="Lato"/>
              <a:ea typeface="Lato"/>
              <a:cs typeface="Lato"/>
              <a:sym typeface="Lato"/>
            </a:endParaRPr>
          </a:p>
          <a:p>
            <a:pPr marL="0" lvl="0" indent="0" algn="just">
              <a:lnSpc>
                <a:spcPts val="4059"/>
              </a:lnSpc>
              <a:spcBef>
                <a:spcPct val="0"/>
              </a:spcBef>
            </a:pPr>
            <a:r>
              <a:rPr lang="en-US" sz="2850" b="1" spc="-57" dirty="0">
                <a:solidFill>
                  <a:srgbClr val="1C191A"/>
                </a:solidFill>
                <a:latin typeface="Lato"/>
                <a:ea typeface="Lato"/>
                <a:cs typeface="Lato"/>
                <a:sym typeface="Lato"/>
              </a:rPr>
              <a:t>(Manuel </a:t>
            </a:r>
            <a:r>
              <a:rPr lang="en-US" sz="2850" b="1" spc="-57" err="1">
                <a:solidFill>
                  <a:srgbClr val="1C191A"/>
                </a:solidFill>
                <a:latin typeface="Lato"/>
                <a:ea typeface="Lato"/>
                <a:cs typeface="Lato"/>
                <a:sym typeface="Lato"/>
              </a:rPr>
              <a:t>araç</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tanımlama</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yavaş</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verimsiz</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ve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insan</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hatasına</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açıktır</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Trafik</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kavşakları</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ve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otoparklar</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gibi</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yoğun</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ortamlarda</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araçları</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doğru</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şekilde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takip</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etmek</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zorlaşır</a:t>
            </a:r>
            <a:r>
              <a:rPr lang="en-US" sz="2850" b="1" spc="-57" dirty="0">
                <a:solidFill>
                  <a:srgbClr val="1C191A"/>
                </a:solidFill>
                <a:latin typeface="Lato"/>
                <a:ea typeface="Lato"/>
                <a:cs typeface="Lato"/>
                <a:sym typeface="Lato"/>
              </a:rPr>
              <a:t>. Bu </a:t>
            </a:r>
            <a:r>
              <a:rPr lang="en-US" sz="2850" b="1" spc="-57" err="1">
                <a:solidFill>
                  <a:srgbClr val="1C191A"/>
                </a:solidFill>
                <a:latin typeface="Lato"/>
                <a:ea typeface="Lato"/>
                <a:cs typeface="Lato"/>
                <a:sym typeface="Lato"/>
              </a:rPr>
              <a:t>nedenle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farklı</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koşullar</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altında</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plakaları</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hızlı</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ve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güvenilir</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şekilde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tanıyabilen</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otomatik</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bir</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sisteme</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ihtiyaç</a:t>
            </a:r>
            <a:r>
              <a:rPr lang="en-US" sz="2850" b="1" spc="-57" dirty="0">
                <a:solidFill>
                  <a:srgbClr val="1C191A"/>
                </a:solidFill>
                <a:latin typeface="Lato"/>
                <a:ea typeface="Lato"/>
                <a:cs typeface="Lato"/>
                <a:sym typeface="Lato"/>
              </a:rPr>
              <a:t> </a:t>
            </a:r>
            <a:r>
              <a:rPr lang="en-US" sz="2850" b="1" spc="-57" err="1">
                <a:solidFill>
                  <a:srgbClr val="1C191A"/>
                </a:solidFill>
                <a:latin typeface="Lato"/>
                <a:ea typeface="Lato"/>
                <a:cs typeface="Lato"/>
                <a:sym typeface="Lato"/>
              </a:rPr>
              <a:t>vardır</a:t>
            </a:r>
            <a:r>
              <a:rPr lang="en-US" sz="2850" b="1" spc="-57" dirty="0">
                <a:solidFill>
                  <a:srgbClr val="1C191A"/>
                </a:solidFill>
                <a:latin typeface="Lato"/>
                <a:ea typeface="Lato"/>
                <a:cs typeface="Lato"/>
                <a:sym typeface="Lato"/>
              </a:rPr>
              <a:t>.)</a:t>
            </a:r>
            <a:endParaRPr lang="en-US" sz="2850" b="1" spc="-57" dirty="0">
              <a:solidFill>
                <a:srgbClr val="1C191A"/>
              </a:solidFill>
              <a:latin typeface="Lato"/>
              <a:ea typeface="Lato"/>
              <a:cs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10896600" y="1593424"/>
            <a:ext cx="5675209" cy="6782947"/>
          </a:xfrm>
          <a:prstGeom prst="rect">
            <a:avLst/>
          </a:prstGeom>
        </p:spPr>
        <p:txBody>
          <a:bodyPr lIns="0" tIns="0" rIns="0" bIns="0" rtlCol="0" anchor="t">
            <a:spAutoFit/>
          </a:bodyPr>
          <a:lstStyle/>
          <a:p>
            <a:pPr marL="0" lvl="0" indent="0" algn="just">
              <a:lnSpc>
                <a:spcPts val="4059"/>
              </a:lnSpc>
              <a:spcBef>
                <a:spcPct val="0"/>
              </a:spcBef>
            </a:pPr>
            <a:r>
              <a:rPr lang="en-US" sz="2899" spc="-57" dirty="0">
                <a:solidFill>
                  <a:srgbClr val="1C191A"/>
                </a:solidFill>
                <a:latin typeface="Lato"/>
                <a:ea typeface="Lato"/>
                <a:cs typeface="Lato"/>
                <a:sym typeface="Lato"/>
              </a:rPr>
              <a:t>The main objective of this project is to design an automatic license plate recognition system. The system aims to detect the license plate from an image, segment the characters, and recognize them with high accuracy.</a:t>
            </a:r>
            <a:endParaRPr lang="tr-TR" sz="2899" spc="-57" dirty="0">
              <a:solidFill>
                <a:srgbClr val="1C191A"/>
              </a:solidFill>
              <a:latin typeface="Lato"/>
              <a:ea typeface="Lato"/>
              <a:cs typeface="Lato"/>
              <a:sym typeface="Lato"/>
            </a:endParaRPr>
          </a:p>
          <a:p>
            <a:pPr marL="0" lvl="0" indent="0" algn="just">
              <a:lnSpc>
                <a:spcPts val="4059"/>
              </a:lnSpc>
              <a:spcBef>
                <a:spcPct val="0"/>
              </a:spcBef>
            </a:pPr>
            <a:endParaRPr lang="tr-TR" sz="2899" spc="-57" dirty="0">
              <a:solidFill>
                <a:srgbClr val="1C191A"/>
              </a:solidFill>
              <a:latin typeface="Lato"/>
              <a:ea typeface="Lato"/>
              <a:cs typeface="Lato"/>
              <a:sym typeface="Lato"/>
            </a:endParaRPr>
          </a:p>
          <a:p>
            <a:pPr marL="0" lvl="0" indent="0" algn="just">
              <a:lnSpc>
                <a:spcPts val="4059"/>
              </a:lnSpc>
              <a:spcBef>
                <a:spcPct val="0"/>
              </a:spcBef>
            </a:pPr>
            <a:r>
              <a:rPr lang="en-US" sz="2899" b="1" spc="-57" dirty="0">
                <a:solidFill>
                  <a:srgbClr val="1C191A"/>
                </a:solidFill>
                <a:latin typeface="Lato"/>
                <a:ea typeface="Lato"/>
                <a:cs typeface="Lato"/>
                <a:sym typeface="Lato"/>
              </a:rPr>
              <a:t>(Bu </a:t>
            </a:r>
            <a:r>
              <a:rPr lang="en-US" sz="2899" b="1" spc="-57" dirty="0" err="1">
                <a:solidFill>
                  <a:srgbClr val="1C191A"/>
                </a:solidFill>
                <a:latin typeface="Lato"/>
                <a:ea typeface="Lato"/>
                <a:cs typeface="Lato"/>
                <a:sym typeface="Lato"/>
              </a:rPr>
              <a:t>projenin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temel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amacı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otomatik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plaka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tanıma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sistemi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tasarlamaktır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Sistem</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görüntüden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plakayı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tespit</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etmeyi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karakterleri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ayırmayı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yüksek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doğrulukla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tanımayı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hedefler</a:t>
            </a:r>
            <a:r>
              <a:rPr lang="en-US" sz="2899" b="1" spc="-57" dirty="0">
                <a:solidFill>
                  <a:srgbClr val="1C191A"/>
                </a:solidFill>
                <a:latin typeface="Lato"/>
                <a:ea typeface="Lato"/>
                <a:cs typeface="Lato"/>
                <a:sym typeface="Lato"/>
              </a:rPr>
              <a:t>.)</a:t>
            </a:r>
          </a:p>
        </p:txBody>
      </p:sp>
      <p:sp>
        <p:nvSpPr>
          <p:cNvPr id="3" name="TextBox 3"/>
          <p:cNvSpPr txBox="1"/>
          <p:nvPr/>
        </p:nvSpPr>
        <p:spPr>
          <a:xfrm>
            <a:off x="1208080" y="4722005"/>
            <a:ext cx="6062578" cy="1025922"/>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OBJECTIVES</a:t>
            </a:r>
          </a:p>
        </p:txBody>
      </p:sp>
      <p:grpSp>
        <p:nvGrpSpPr>
          <p:cNvPr id="4" name="Group 4"/>
          <p:cNvGrpSpPr/>
          <p:nvPr/>
        </p:nvGrpSpPr>
        <p:grpSpPr>
          <a:xfrm rot="-5400000">
            <a:off x="3796798" y="4217248"/>
            <a:ext cx="225880" cy="5403316"/>
            <a:chOff x="0" y="0"/>
            <a:chExt cx="301173" cy="7204422"/>
          </a:xfrm>
        </p:grpSpPr>
        <p:grpSp>
          <p:nvGrpSpPr>
            <p:cNvPr id="5" name="Group 5"/>
            <p:cNvGrpSpPr/>
            <p:nvPr/>
          </p:nvGrpSpPr>
          <p:grpSpPr>
            <a:xfrm>
              <a:off x="0" y="0"/>
              <a:ext cx="301173" cy="7204422"/>
              <a:chOff x="0" y="0"/>
              <a:chExt cx="59491" cy="1423096"/>
            </a:xfrm>
          </p:grpSpPr>
          <p:sp>
            <p:nvSpPr>
              <p:cNvPr id="6" name="Freeform 6"/>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tr-TR"/>
              </a:p>
            </p:txBody>
          </p:sp>
          <p:sp>
            <p:nvSpPr>
              <p:cNvPr id="7" name="TextBox 7"/>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0" y="0"/>
              <a:ext cx="301173" cy="1830478"/>
              <a:chOff x="0" y="0"/>
              <a:chExt cx="59491" cy="361576"/>
            </a:xfrm>
          </p:grpSpPr>
          <p:sp>
            <p:nvSpPr>
              <p:cNvPr id="9" name="Freeform 9"/>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tr-TR"/>
              </a:p>
            </p:txBody>
          </p:sp>
          <p:sp>
            <p:nvSpPr>
              <p:cNvPr id="10" name="TextBox 10"/>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0" y="1828197"/>
              <a:ext cx="301173" cy="795134"/>
              <a:chOff x="0" y="0"/>
              <a:chExt cx="59491" cy="157064"/>
            </a:xfrm>
          </p:grpSpPr>
          <p:sp>
            <p:nvSpPr>
              <p:cNvPr id="12" name="Freeform 12"/>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13" name="TextBox 13"/>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8981063" y="1961574"/>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a:t>
            </a:r>
            <a:r>
              <a:rPr lang="en-US" sz="3600" u="none" strike="noStrike">
                <a:solidFill>
                  <a:srgbClr val="7C898B"/>
                </a:solidFill>
                <a:latin typeface="Lato"/>
                <a:ea typeface="Lato"/>
                <a:cs typeface="Lato"/>
                <a:sym typeface="Lato"/>
              </a:rPr>
              <a:t>1</a:t>
            </a:r>
          </a:p>
        </p:txBody>
      </p:sp>
      <p:sp>
        <p:nvSpPr>
          <p:cNvPr id="3" name="TextBox 3"/>
          <p:cNvSpPr txBox="1"/>
          <p:nvPr/>
        </p:nvSpPr>
        <p:spPr>
          <a:xfrm>
            <a:off x="8981063" y="5610225"/>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03</a:t>
            </a:r>
          </a:p>
        </p:txBody>
      </p:sp>
      <p:sp>
        <p:nvSpPr>
          <p:cNvPr id="4" name="TextBox 4"/>
          <p:cNvSpPr txBox="1"/>
          <p:nvPr/>
        </p:nvSpPr>
        <p:spPr>
          <a:xfrm>
            <a:off x="8981063" y="3915410"/>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02</a:t>
            </a:r>
          </a:p>
        </p:txBody>
      </p:sp>
      <p:sp>
        <p:nvSpPr>
          <p:cNvPr id="5" name="TextBox 5"/>
          <p:cNvSpPr txBox="1"/>
          <p:nvPr/>
        </p:nvSpPr>
        <p:spPr>
          <a:xfrm>
            <a:off x="8981063" y="7564061"/>
            <a:ext cx="1444016" cy="491490"/>
          </a:xfrm>
          <a:prstGeom prst="rect">
            <a:avLst/>
          </a:prstGeom>
        </p:spPr>
        <p:txBody>
          <a:bodyPr lIns="0" tIns="0" rIns="0" bIns="0" rtlCol="0" anchor="t">
            <a:spAutoFit/>
          </a:bodyPr>
          <a:lstStyle/>
          <a:p>
            <a:pPr marL="0" lvl="0" indent="0" algn="r">
              <a:lnSpc>
                <a:spcPts val="3600"/>
              </a:lnSpc>
              <a:spcBef>
                <a:spcPct val="0"/>
              </a:spcBef>
            </a:pPr>
            <a:r>
              <a:rPr lang="en-US" sz="3600">
                <a:solidFill>
                  <a:srgbClr val="7C898B"/>
                </a:solidFill>
                <a:latin typeface="Lato"/>
                <a:ea typeface="Lato"/>
                <a:cs typeface="Lato"/>
                <a:sym typeface="Lato"/>
              </a:rPr>
              <a:t>04</a:t>
            </a:r>
          </a:p>
        </p:txBody>
      </p:sp>
      <p:sp>
        <p:nvSpPr>
          <p:cNvPr id="6" name="TextBox 6"/>
          <p:cNvSpPr txBox="1"/>
          <p:nvPr/>
        </p:nvSpPr>
        <p:spPr>
          <a:xfrm>
            <a:off x="10802795" y="1866324"/>
            <a:ext cx="5675209" cy="692150"/>
          </a:xfrm>
          <a:prstGeom prst="rect">
            <a:avLst/>
          </a:prstGeom>
        </p:spPr>
        <p:txBody>
          <a:bodyPr lIns="0" tIns="0" rIns="0" bIns="0" rtlCol="0" anchor="t">
            <a:spAutoFit/>
          </a:bodyPr>
          <a:lstStyle/>
          <a:p>
            <a:pPr marL="0" lvl="0" indent="0" algn="just">
              <a:lnSpc>
                <a:spcPts val="2799"/>
              </a:lnSpc>
              <a:spcBef>
                <a:spcPct val="0"/>
              </a:spcBef>
            </a:pPr>
            <a:r>
              <a:rPr lang="en-US" sz="1999" spc="-39" dirty="0">
                <a:solidFill>
                  <a:srgbClr val="1C191A"/>
                </a:solidFill>
                <a:latin typeface="Lato"/>
                <a:ea typeface="Lato"/>
                <a:cs typeface="Lato"/>
                <a:sym typeface="Lato"/>
              </a:rPr>
              <a:t>The system takes an image or video as input.</a:t>
            </a:r>
            <a:endParaRPr lang="tr-TR" sz="1999" spc="-39" dirty="0">
              <a:solidFill>
                <a:srgbClr val="1C191A"/>
              </a:solidFill>
              <a:latin typeface="Lato"/>
              <a:ea typeface="Lato"/>
              <a:cs typeface="Lato"/>
              <a:sym typeface="Lato"/>
            </a:endParaRPr>
          </a:p>
          <a:p>
            <a:pPr marL="0" lvl="0" indent="0" algn="just">
              <a:lnSpc>
                <a:spcPts val="2799"/>
              </a:lnSpc>
              <a:spcBef>
                <a:spcPct val="0"/>
              </a:spcBef>
            </a:pPr>
            <a:r>
              <a:rPr lang="en-US" sz="1999" b="1" spc="-39" dirty="0" err="1">
                <a:solidFill>
                  <a:srgbClr val="1C191A"/>
                </a:solidFill>
                <a:latin typeface="Lato"/>
                <a:ea typeface="Lato"/>
                <a:cs typeface="Lato"/>
                <a:sym typeface="Lato"/>
              </a:rPr>
              <a:t>Sistem</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giriş</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olarak</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bir</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görüntü</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veya</a:t>
            </a:r>
            <a:r>
              <a:rPr lang="en-US" sz="1999" b="1" spc="-39" dirty="0">
                <a:solidFill>
                  <a:srgbClr val="1C191A"/>
                </a:solidFill>
                <a:latin typeface="Lato"/>
                <a:ea typeface="Lato"/>
                <a:cs typeface="Lato"/>
                <a:sym typeface="Lato"/>
              </a:rPr>
              <a:t> video </a:t>
            </a:r>
            <a:r>
              <a:rPr lang="en-US" sz="1999" b="1" spc="-39" dirty="0" err="1">
                <a:solidFill>
                  <a:srgbClr val="1C191A"/>
                </a:solidFill>
                <a:latin typeface="Lato"/>
                <a:ea typeface="Lato"/>
                <a:cs typeface="Lato"/>
                <a:sym typeface="Lato"/>
              </a:rPr>
              <a:t>alır</a:t>
            </a:r>
            <a:r>
              <a:rPr lang="en-US" sz="1999" b="1" spc="-39" dirty="0">
                <a:solidFill>
                  <a:srgbClr val="1C191A"/>
                </a:solidFill>
                <a:latin typeface="Lato"/>
                <a:ea typeface="Lato"/>
                <a:cs typeface="Lato"/>
                <a:sym typeface="Lato"/>
              </a:rPr>
              <a:t>.)</a:t>
            </a:r>
          </a:p>
        </p:txBody>
      </p:sp>
      <p:sp>
        <p:nvSpPr>
          <p:cNvPr id="7" name="TextBox 7"/>
          <p:cNvSpPr txBox="1"/>
          <p:nvPr/>
        </p:nvSpPr>
        <p:spPr>
          <a:xfrm>
            <a:off x="10802795" y="5514975"/>
            <a:ext cx="5675209" cy="1397000"/>
          </a:xfrm>
          <a:prstGeom prst="rect">
            <a:avLst/>
          </a:prstGeom>
        </p:spPr>
        <p:txBody>
          <a:bodyPr lIns="0" tIns="0" rIns="0" bIns="0" rtlCol="0" anchor="t">
            <a:spAutoFit/>
          </a:bodyPr>
          <a:lstStyle/>
          <a:p>
            <a:pPr marL="0" lvl="0" indent="0" algn="just">
              <a:lnSpc>
                <a:spcPts val="2799"/>
              </a:lnSpc>
              <a:spcBef>
                <a:spcPct val="0"/>
              </a:spcBef>
            </a:pPr>
            <a:r>
              <a:rPr lang="en-US" sz="1999" spc="-39" dirty="0">
                <a:solidFill>
                  <a:srgbClr val="1C191A"/>
                </a:solidFill>
                <a:latin typeface="Lato"/>
                <a:ea typeface="Lato"/>
                <a:cs typeface="Lato"/>
                <a:sym typeface="Lato"/>
              </a:rPr>
              <a:t>The license plate region is then detected and the characters on the plate are extracted and recognized.</a:t>
            </a:r>
            <a:endParaRPr lang="tr-TR" sz="1999" spc="-39" dirty="0">
              <a:solidFill>
                <a:srgbClr val="1C191A"/>
              </a:solidFill>
              <a:latin typeface="Lato"/>
              <a:ea typeface="Lato"/>
              <a:cs typeface="Lato"/>
              <a:sym typeface="Lato"/>
            </a:endParaRPr>
          </a:p>
          <a:p>
            <a:pPr marL="0" lvl="0" indent="0" algn="just">
              <a:lnSpc>
                <a:spcPts val="2799"/>
              </a:lnSpc>
              <a:spcBef>
                <a:spcPct val="0"/>
              </a:spcBef>
            </a:pPr>
            <a:r>
              <a:rPr lang="en-US" sz="1999" b="1" spc="-39" dirty="0">
                <a:solidFill>
                  <a:srgbClr val="1C191A"/>
                </a:solidFill>
                <a:latin typeface="Lato"/>
                <a:ea typeface="Lato"/>
                <a:cs typeface="Lato"/>
                <a:sym typeface="Lato"/>
              </a:rPr>
              <a:t>(Daha </a:t>
            </a:r>
            <a:r>
              <a:rPr lang="en-US" sz="1999" b="1" spc="-39" dirty="0" err="1">
                <a:solidFill>
                  <a:srgbClr val="1C191A"/>
                </a:solidFill>
                <a:latin typeface="Lato"/>
                <a:ea typeface="Lato"/>
                <a:cs typeface="Lato"/>
                <a:sym typeface="Lato"/>
              </a:rPr>
              <a:t>sonra</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plaka</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bölgesi</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tespit</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edilir</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ve</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plaka</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üzerindeki</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karakterler</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çıkarılarak</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tanınır</a:t>
            </a:r>
            <a:r>
              <a:rPr lang="en-US" sz="1999" b="1" spc="-39" dirty="0">
                <a:solidFill>
                  <a:srgbClr val="1C191A"/>
                </a:solidFill>
                <a:latin typeface="Lato"/>
                <a:ea typeface="Lato"/>
                <a:cs typeface="Lato"/>
                <a:sym typeface="Lato"/>
              </a:rPr>
              <a:t>.)</a:t>
            </a:r>
          </a:p>
        </p:txBody>
      </p:sp>
      <p:sp>
        <p:nvSpPr>
          <p:cNvPr id="8" name="TextBox 8"/>
          <p:cNvSpPr txBox="1"/>
          <p:nvPr/>
        </p:nvSpPr>
        <p:spPr>
          <a:xfrm>
            <a:off x="10802795" y="3689350"/>
            <a:ext cx="5675209" cy="1401153"/>
          </a:xfrm>
          <a:prstGeom prst="rect">
            <a:avLst/>
          </a:prstGeom>
        </p:spPr>
        <p:txBody>
          <a:bodyPr lIns="0" tIns="0" rIns="0" bIns="0" rtlCol="0" anchor="t">
            <a:spAutoFit/>
          </a:bodyPr>
          <a:lstStyle/>
          <a:p>
            <a:pPr marL="0" lvl="0" indent="0" algn="just">
              <a:lnSpc>
                <a:spcPts val="2799"/>
              </a:lnSpc>
              <a:spcBef>
                <a:spcPct val="0"/>
              </a:spcBef>
            </a:pPr>
            <a:r>
              <a:rPr lang="en-US" sz="1999" spc="-39" dirty="0">
                <a:solidFill>
                  <a:srgbClr val="1C191A"/>
                </a:solidFill>
                <a:latin typeface="Lato"/>
                <a:ea typeface="Lato"/>
                <a:cs typeface="Lato"/>
                <a:sym typeface="Lato"/>
              </a:rPr>
              <a:t>Applies </a:t>
            </a:r>
            <a:r>
              <a:rPr lang="en-US" sz="1999" spc="-39" dirty="0" err="1">
                <a:solidFill>
                  <a:srgbClr val="1C191A"/>
                </a:solidFill>
                <a:latin typeface="Lato"/>
                <a:ea typeface="Lato"/>
                <a:cs typeface="Lato"/>
                <a:sym typeface="Lato"/>
              </a:rPr>
              <a:t>prepocessing</a:t>
            </a:r>
            <a:r>
              <a:rPr lang="en-US" sz="1999" spc="-39" dirty="0">
                <a:solidFill>
                  <a:srgbClr val="1C191A"/>
                </a:solidFill>
                <a:latin typeface="Lato"/>
                <a:ea typeface="Lato"/>
                <a:cs typeface="Lato"/>
                <a:sym typeface="Lato"/>
              </a:rPr>
              <a:t> techniques to improve image quality.</a:t>
            </a:r>
            <a:endParaRPr lang="tr-TR" sz="1999" spc="-39" dirty="0">
              <a:solidFill>
                <a:srgbClr val="1C191A"/>
              </a:solidFill>
              <a:latin typeface="Lato"/>
              <a:ea typeface="Lato"/>
              <a:cs typeface="Lato"/>
              <a:sym typeface="Lato"/>
            </a:endParaRPr>
          </a:p>
          <a:p>
            <a:pPr marL="0" lvl="0" indent="0" algn="just">
              <a:lnSpc>
                <a:spcPts val="2799"/>
              </a:lnSpc>
              <a:spcBef>
                <a:spcPct val="0"/>
              </a:spcBef>
            </a:pPr>
            <a:r>
              <a:rPr lang="en-US" sz="1999" b="1" spc="-39" dirty="0">
                <a:solidFill>
                  <a:srgbClr val="1C191A"/>
                </a:solidFill>
                <a:latin typeface="Lato"/>
                <a:ea typeface="Lato"/>
                <a:cs typeface="Lato"/>
                <a:sym typeface="Lato"/>
              </a:rPr>
              <a:t>(</a:t>
            </a:r>
            <a:r>
              <a:rPr lang="en-US" sz="1999" b="1" spc="-39" dirty="0" err="1">
                <a:solidFill>
                  <a:srgbClr val="1C191A"/>
                </a:solidFill>
                <a:latin typeface="Lato"/>
                <a:ea typeface="Lato"/>
                <a:cs typeface="Lato"/>
                <a:sym typeface="Lato"/>
              </a:rPr>
              <a:t>Görüntü</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kalitesini</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artırmak</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için</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ön</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işleme</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adımlarını</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uygular</a:t>
            </a:r>
            <a:r>
              <a:rPr lang="en-US" sz="1999" b="1" spc="-39" dirty="0">
                <a:solidFill>
                  <a:srgbClr val="1C191A"/>
                </a:solidFill>
                <a:latin typeface="Lato"/>
                <a:ea typeface="Lato"/>
                <a:cs typeface="Lato"/>
                <a:sym typeface="Lato"/>
              </a:rPr>
              <a:t>.)</a:t>
            </a:r>
          </a:p>
        </p:txBody>
      </p:sp>
      <p:sp>
        <p:nvSpPr>
          <p:cNvPr id="9" name="TextBox 9"/>
          <p:cNvSpPr txBox="1"/>
          <p:nvPr/>
        </p:nvSpPr>
        <p:spPr>
          <a:xfrm>
            <a:off x="10802795" y="7338000"/>
            <a:ext cx="5675209" cy="692150"/>
          </a:xfrm>
          <a:prstGeom prst="rect">
            <a:avLst/>
          </a:prstGeom>
        </p:spPr>
        <p:txBody>
          <a:bodyPr lIns="0" tIns="0" rIns="0" bIns="0" rtlCol="0" anchor="t">
            <a:spAutoFit/>
          </a:bodyPr>
          <a:lstStyle/>
          <a:p>
            <a:pPr marL="0" lvl="0" indent="0" algn="just">
              <a:lnSpc>
                <a:spcPts val="2799"/>
              </a:lnSpc>
              <a:spcBef>
                <a:spcPct val="0"/>
              </a:spcBef>
            </a:pPr>
            <a:r>
              <a:rPr lang="en-US" sz="1999" spc="-39" dirty="0">
                <a:solidFill>
                  <a:srgbClr val="1C191A"/>
                </a:solidFill>
                <a:latin typeface="Lato"/>
                <a:ea typeface="Lato"/>
                <a:cs typeface="Lato"/>
                <a:sym typeface="Lato"/>
              </a:rPr>
              <a:t>Finally the recognized text is displayed as output.</a:t>
            </a:r>
            <a:endParaRPr lang="tr-TR" sz="1999" spc="-39" dirty="0">
              <a:solidFill>
                <a:srgbClr val="1C191A"/>
              </a:solidFill>
              <a:latin typeface="Lato"/>
              <a:ea typeface="Lato"/>
              <a:cs typeface="Lato"/>
              <a:sym typeface="Lato"/>
            </a:endParaRPr>
          </a:p>
          <a:p>
            <a:pPr marL="0" lvl="0" indent="0" algn="just">
              <a:lnSpc>
                <a:spcPts val="2799"/>
              </a:lnSpc>
              <a:spcBef>
                <a:spcPct val="0"/>
              </a:spcBef>
            </a:pPr>
            <a:r>
              <a:rPr lang="en-US" sz="1999" b="1" spc="-39" dirty="0">
                <a:solidFill>
                  <a:srgbClr val="1C191A"/>
                </a:solidFill>
                <a:latin typeface="Lato"/>
                <a:ea typeface="Lato"/>
                <a:cs typeface="Lato"/>
                <a:sym typeface="Lato"/>
              </a:rPr>
              <a:t>(Son </a:t>
            </a:r>
            <a:r>
              <a:rPr lang="en-US" sz="1999" b="1" spc="-39" dirty="0" err="1">
                <a:solidFill>
                  <a:srgbClr val="1C191A"/>
                </a:solidFill>
                <a:latin typeface="Lato"/>
                <a:ea typeface="Lato"/>
                <a:cs typeface="Lato"/>
                <a:sym typeface="Lato"/>
              </a:rPr>
              <a:t>olarak</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tanınan</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metin</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çıktı</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olarak</a:t>
            </a:r>
            <a:r>
              <a:rPr lang="en-US" sz="1999" b="1" spc="-39" dirty="0">
                <a:solidFill>
                  <a:srgbClr val="1C191A"/>
                </a:solidFill>
                <a:latin typeface="Lato"/>
                <a:ea typeface="Lato"/>
                <a:cs typeface="Lato"/>
                <a:sym typeface="Lato"/>
              </a:rPr>
              <a:t> </a:t>
            </a:r>
            <a:r>
              <a:rPr lang="en-US" sz="1999" b="1" spc="-39" dirty="0" err="1">
                <a:solidFill>
                  <a:srgbClr val="1C191A"/>
                </a:solidFill>
                <a:latin typeface="Lato"/>
                <a:ea typeface="Lato"/>
                <a:cs typeface="Lato"/>
                <a:sym typeface="Lato"/>
              </a:rPr>
              <a:t>gösterilir</a:t>
            </a:r>
            <a:r>
              <a:rPr lang="en-US" sz="1999" b="1" spc="-39" dirty="0">
                <a:solidFill>
                  <a:srgbClr val="1C191A"/>
                </a:solidFill>
                <a:latin typeface="Lato"/>
                <a:ea typeface="Lato"/>
                <a:cs typeface="Lato"/>
                <a:sym typeface="Lato"/>
              </a:rPr>
              <a:t>.)</a:t>
            </a:r>
          </a:p>
        </p:txBody>
      </p:sp>
      <p:sp>
        <p:nvSpPr>
          <p:cNvPr id="10" name="TextBox 10"/>
          <p:cNvSpPr txBox="1"/>
          <p:nvPr/>
        </p:nvSpPr>
        <p:spPr>
          <a:xfrm>
            <a:off x="1208080" y="4217180"/>
            <a:ext cx="6062578" cy="2079626"/>
          </a:xfrm>
          <a:prstGeom prst="rect">
            <a:avLst/>
          </a:prstGeom>
        </p:spPr>
        <p:txBody>
          <a:bodyPr lIns="0" tIns="0" rIns="0" bIns="0" rtlCol="0" anchor="t">
            <a:spAutoFit/>
          </a:bodyPr>
          <a:lstStyle/>
          <a:p>
            <a:pPr marL="0" lvl="0" indent="0" algn="just">
              <a:lnSpc>
                <a:spcPts val="8000"/>
              </a:lnSpc>
              <a:spcBef>
                <a:spcPct val="0"/>
              </a:spcBef>
            </a:pPr>
            <a:r>
              <a:rPr lang="en-US" sz="8000">
                <a:solidFill>
                  <a:srgbClr val="253439"/>
                </a:solidFill>
                <a:latin typeface="Lato"/>
                <a:ea typeface="Lato"/>
                <a:cs typeface="Lato"/>
                <a:sym typeface="Lato"/>
              </a:rPr>
              <a:t>SYSTEM OVERVIEW</a:t>
            </a:r>
          </a:p>
        </p:txBody>
      </p:sp>
      <p:grpSp>
        <p:nvGrpSpPr>
          <p:cNvPr id="11" name="Group 11"/>
          <p:cNvGrpSpPr/>
          <p:nvPr/>
        </p:nvGrpSpPr>
        <p:grpSpPr>
          <a:xfrm rot="-5400000">
            <a:off x="3796798" y="4217248"/>
            <a:ext cx="225880" cy="5403316"/>
            <a:chOff x="0" y="0"/>
            <a:chExt cx="301173" cy="7204422"/>
          </a:xfrm>
        </p:grpSpPr>
        <p:grpSp>
          <p:nvGrpSpPr>
            <p:cNvPr id="12" name="Group 12"/>
            <p:cNvGrpSpPr/>
            <p:nvPr/>
          </p:nvGrpSpPr>
          <p:grpSpPr>
            <a:xfrm>
              <a:off x="0" y="0"/>
              <a:ext cx="301173" cy="7204422"/>
              <a:chOff x="0" y="0"/>
              <a:chExt cx="59491" cy="1423096"/>
            </a:xfrm>
          </p:grpSpPr>
          <p:sp>
            <p:nvSpPr>
              <p:cNvPr id="13" name="Freeform 13"/>
              <p:cNvSpPr/>
              <p:nvPr/>
            </p:nvSpPr>
            <p:spPr>
              <a:xfrm>
                <a:off x="0" y="0"/>
                <a:ext cx="59491" cy="1423096"/>
              </a:xfrm>
              <a:custGeom>
                <a:avLst/>
                <a:gdLst/>
                <a:ahLst/>
                <a:cxnLst/>
                <a:rect l="l" t="t" r="r" b="b"/>
                <a:pathLst>
                  <a:path w="59491" h="1423096">
                    <a:moveTo>
                      <a:pt x="0" y="0"/>
                    </a:moveTo>
                    <a:lnTo>
                      <a:pt x="59491" y="0"/>
                    </a:lnTo>
                    <a:lnTo>
                      <a:pt x="59491" y="1423096"/>
                    </a:lnTo>
                    <a:lnTo>
                      <a:pt x="0" y="1423096"/>
                    </a:lnTo>
                    <a:close/>
                  </a:path>
                </a:pathLst>
              </a:custGeom>
              <a:solidFill>
                <a:srgbClr val="7C898B"/>
              </a:solidFill>
            </p:spPr>
            <p:txBody>
              <a:bodyPr/>
              <a:lstStyle/>
              <a:p>
                <a:endParaRPr lang="tr-TR"/>
              </a:p>
            </p:txBody>
          </p:sp>
          <p:sp>
            <p:nvSpPr>
              <p:cNvPr id="14" name="TextBox 14"/>
              <p:cNvSpPr txBox="1"/>
              <p:nvPr/>
            </p:nvSpPr>
            <p:spPr>
              <a:xfrm>
                <a:off x="0" y="-38100"/>
                <a:ext cx="59491" cy="1461196"/>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0" y="0"/>
              <a:ext cx="301173" cy="1830478"/>
              <a:chOff x="0" y="0"/>
              <a:chExt cx="59491" cy="361576"/>
            </a:xfrm>
          </p:grpSpPr>
          <p:sp>
            <p:nvSpPr>
              <p:cNvPr id="16" name="Freeform 16"/>
              <p:cNvSpPr/>
              <p:nvPr/>
            </p:nvSpPr>
            <p:spPr>
              <a:xfrm>
                <a:off x="0" y="0"/>
                <a:ext cx="59491" cy="361576"/>
              </a:xfrm>
              <a:custGeom>
                <a:avLst/>
                <a:gdLst/>
                <a:ahLst/>
                <a:cxnLst/>
                <a:rect l="l" t="t" r="r" b="b"/>
                <a:pathLst>
                  <a:path w="59491" h="361576">
                    <a:moveTo>
                      <a:pt x="0" y="0"/>
                    </a:moveTo>
                    <a:lnTo>
                      <a:pt x="59491" y="0"/>
                    </a:lnTo>
                    <a:lnTo>
                      <a:pt x="59491" y="361576"/>
                    </a:lnTo>
                    <a:lnTo>
                      <a:pt x="0" y="361576"/>
                    </a:lnTo>
                    <a:close/>
                  </a:path>
                </a:pathLst>
              </a:custGeom>
              <a:solidFill>
                <a:srgbClr val="253439"/>
              </a:solidFill>
            </p:spPr>
            <p:txBody>
              <a:bodyPr/>
              <a:lstStyle/>
              <a:p>
                <a:endParaRPr lang="tr-TR"/>
              </a:p>
            </p:txBody>
          </p:sp>
          <p:sp>
            <p:nvSpPr>
              <p:cNvPr id="17" name="TextBox 17"/>
              <p:cNvSpPr txBox="1"/>
              <p:nvPr/>
            </p:nvSpPr>
            <p:spPr>
              <a:xfrm>
                <a:off x="0" y="-38100"/>
                <a:ext cx="59491" cy="399676"/>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0" y="1828197"/>
              <a:ext cx="301173" cy="795134"/>
              <a:chOff x="0" y="0"/>
              <a:chExt cx="59491" cy="157064"/>
            </a:xfrm>
          </p:grpSpPr>
          <p:sp>
            <p:nvSpPr>
              <p:cNvPr id="19" name="Freeform 19"/>
              <p:cNvSpPr/>
              <p:nvPr/>
            </p:nvSpPr>
            <p:spPr>
              <a:xfrm>
                <a:off x="0" y="0"/>
                <a:ext cx="59491" cy="157064"/>
              </a:xfrm>
              <a:custGeom>
                <a:avLst/>
                <a:gdLst/>
                <a:ahLst/>
                <a:cxnLst/>
                <a:rect l="l" t="t" r="r" b="b"/>
                <a:pathLst>
                  <a:path w="59491" h="157064">
                    <a:moveTo>
                      <a:pt x="0" y="0"/>
                    </a:moveTo>
                    <a:lnTo>
                      <a:pt x="59491" y="0"/>
                    </a:lnTo>
                    <a:lnTo>
                      <a:pt x="59491" y="157064"/>
                    </a:lnTo>
                    <a:lnTo>
                      <a:pt x="0" y="157064"/>
                    </a:lnTo>
                    <a:close/>
                  </a:path>
                </a:pathLst>
              </a:custGeom>
              <a:solidFill>
                <a:srgbClr val="B29E84"/>
              </a:solidFill>
            </p:spPr>
            <p:txBody>
              <a:bodyPr/>
              <a:lstStyle/>
              <a:p>
                <a:endParaRPr lang="tr-TR"/>
              </a:p>
            </p:txBody>
          </p:sp>
          <p:sp>
            <p:nvSpPr>
              <p:cNvPr id="20" name="TextBox 20"/>
              <p:cNvSpPr txBox="1"/>
              <p:nvPr/>
            </p:nvSpPr>
            <p:spPr>
              <a:xfrm>
                <a:off x="0" y="-38100"/>
                <a:ext cx="59491" cy="195164"/>
              </a:xfrm>
              <a:prstGeom prst="rect">
                <a:avLst/>
              </a:prstGeom>
            </p:spPr>
            <p:txBody>
              <a:bodyPr lIns="50800" tIns="50800" rIns="50800" bIns="50800" rtlCol="0" anchor="ctr"/>
              <a:lstStyle/>
              <a:p>
                <a:pPr algn="ctr">
                  <a:lnSpc>
                    <a:spcPts val="2799"/>
                  </a:lnSpc>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956997" y="437564"/>
            <a:ext cx="6737158" cy="9411872"/>
          </a:xfrm>
          <a:prstGeom prst="rect">
            <a:avLst/>
          </a:prstGeom>
        </p:spPr>
        <p:txBody>
          <a:bodyPr lIns="0" tIns="0" rIns="0" bIns="0" rtlCol="0" anchor="t">
            <a:spAutoFit/>
          </a:bodyPr>
          <a:lstStyle/>
          <a:p>
            <a:pPr marL="0" lvl="0" indent="0" algn="l">
              <a:lnSpc>
                <a:spcPts val="4059"/>
              </a:lnSpc>
              <a:spcBef>
                <a:spcPct val="0"/>
              </a:spcBef>
            </a:pPr>
            <a:r>
              <a:rPr lang="en-US" sz="2899" spc="-57" dirty="0">
                <a:solidFill>
                  <a:srgbClr val="1C191A"/>
                </a:solidFill>
                <a:latin typeface="Lato"/>
                <a:ea typeface="Lato"/>
                <a:cs typeface="Lato"/>
                <a:sym typeface="Lato"/>
              </a:rPr>
              <a:t>In this project, a deep learning–based approach is used for license plate recognition. First, the input images are resized and normalized to improve model performance. A Convolutional Neural Network (CNN) is employed to learn visual features such as edges, shapes, and characters from vehicle images.</a:t>
            </a:r>
            <a:endParaRPr lang="tr-TR" sz="2899" b="1" spc="-57" dirty="0">
              <a:solidFill>
                <a:srgbClr val="1C191A"/>
              </a:solidFill>
              <a:latin typeface="Lato"/>
              <a:ea typeface="Lato"/>
              <a:cs typeface="Lato"/>
              <a:sym typeface="Lato"/>
            </a:endParaRPr>
          </a:p>
          <a:p>
            <a:pPr marL="0" lvl="0" indent="0" algn="l">
              <a:lnSpc>
                <a:spcPts val="4059"/>
              </a:lnSpc>
              <a:spcBef>
                <a:spcPct val="0"/>
              </a:spcBef>
            </a:pPr>
            <a:r>
              <a:rPr lang="en-US" sz="2899" b="1" spc="-57" dirty="0">
                <a:solidFill>
                  <a:srgbClr val="1C191A"/>
                </a:solidFill>
                <a:latin typeface="Lato"/>
                <a:ea typeface="Lato"/>
                <a:cs typeface="Lato"/>
                <a:sym typeface="Lato"/>
              </a:rPr>
              <a:t>(Bu </a:t>
            </a:r>
            <a:r>
              <a:rPr lang="en-US" sz="2899" b="1" spc="-57" dirty="0" err="1">
                <a:solidFill>
                  <a:srgbClr val="1C191A"/>
                </a:solidFill>
                <a:latin typeface="Lato"/>
                <a:ea typeface="Lato"/>
                <a:cs typeface="Lato"/>
                <a:sym typeface="Lato"/>
              </a:rPr>
              <a:t>projede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plaka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tanıma</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için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derin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öğrenme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tabanlı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yaklaşım</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kullanılmıştır</a:t>
            </a:r>
            <a:r>
              <a:rPr lang="en-US" sz="2899" b="1" spc="-57" dirty="0">
                <a:solidFill>
                  <a:srgbClr val="1C191A"/>
                </a:solidFill>
                <a:latin typeface="Lato"/>
                <a:ea typeface="Lato"/>
                <a:cs typeface="Lato"/>
                <a:sym typeface="Lato"/>
              </a:rPr>
              <a:t>. İlk </a:t>
            </a:r>
            <a:r>
              <a:rPr lang="en-US" sz="2899" b="1" spc="-57" dirty="0" err="1">
                <a:solidFill>
                  <a:srgbClr val="1C191A"/>
                </a:solidFill>
                <a:latin typeface="Lato"/>
                <a:ea typeface="Lato"/>
                <a:cs typeface="Lato"/>
                <a:sym typeface="Lato"/>
              </a:rPr>
              <a:t>olarak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giriş</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görüntüleri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yeniden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boyutlandırılmış</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normalizasyon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uygulanarak</a:t>
            </a:r>
            <a:r>
              <a:rPr lang="en-US" sz="2899" b="1" spc="-57" dirty="0">
                <a:solidFill>
                  <a:srgbClr val="1C191A"/>
                </a:solidFill>
                <a:latin typeface="Lato"/>
                <a:ea typeface="Lato"/>
                <a:cs typeface="Lato"/>
                <a:sym typeface="Lato"/>
              </a:rPr>
              <a:t> model </a:t>
            </a:r>
            <a:r>
              <a:rPr lang="en-US" sz="2899" b="1" spc="-57" dirty="0" err="1">
                <a:solidFill>
                  <a:srgbClr val="1C191A"/>
                </a:solidFill>
                <a:latin typeface="Lato"/>
                <a:ea typeface="Lato"/>
                <a:cs typeface="Lato"/>
                <a:sym typeface="Lato"/>
              </a:rPr>
              <a:t>performansı</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artırılmıştır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Araç</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görüntülerindeki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kenar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şekil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ve</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karakter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gibi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görsel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özellikleri</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öğrenmek</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için</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Evrişimsel</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Sinir</a:t>
            </a:r>
            <a:r>
              <a:rPr lang="en-US" sz="2899" b="1" spc="-57" dirty="0">
                <a:solidFill>
                  <a:srgbClr val="1C191A"/>
                </a:solidFill>
                <a:latin typeface="Lato"/>
                <a:ea typeface="Lato"/>
                <a:cs typeface="Lato"/>
                <a:sym typeface="Lato"/>
              </a:rPr>
              <a:t> </a:t>
            </a:r>
            <a:r>
              <a:rPr lang="en-US" sz="2899" b="1" spc="-57" dirty="0" err="1">
                <a:solidFill>
                  <a:srgbClr val="1C191A"/>
                </a:solidFill>
                <a:latin typeface="Lato"/>
                <a:ea typeface="Lato"/>
                <a:cs typeface="Lato"/>
                <a:sym typeface="Lato"/>
              </a:rPr>
              <a:t>Ağı</a:t>
            </a:r>
            <a:r>
              <a:rPr lang="en-US" sz="2899" b="1" spc="-57" dirty="0">
                <a:solidFill>
                  <a:srgbClr val="1C191A"/>
                </a:solidFill>
                <a:latin typeface="Lato"/>
                <a:ea typeface="Lato"/>
                <a:cs typeface="Lato"/>
                <a:sym typeface="Lato"/>
              </a:rPr>
              <a:t> (Convolutional Neural Network – CNN) </a:t>
            </a:r>
            <a:r>
              <a:rPr lang="en-US" sz="2899" b="1" spc="-57" dirty="0" err="1">
                <a:solidFill>
                  <a:srgbClr val="1C191A"/>
                </a:solidFill>
                <a:latin typeface="Lato"/>
                <a:ea typeface="Lato"/>
                <a:cs typeface="Lato"/>
                <a:sym typeface="Lato"/>
              </a:rPr>
              <a:t>kullanılmıştır</a:t>
            </a:r>
            <a:r>
              <a:rPr lang="en-US" sz="2899" b="1" spc="-57" dirty="0">
                <a:solidFill>
                  <a:srgbClr val="1C191A"/>
                </a:solidFill>
                <a:latin typeface="Lato"/>
                <a:ea typeface="Lato"/>
                <a:cs typeface="Lato"/>
                <a:sym typeface="Lato"/>
              </a:rPr>
              <a:t>.)</a:t>
            </a:r>
          </a:p>
        </p:txBody>
      </p:sp>
      <p:sp>
        <p:nvSpPr>
          <p:cNvPr id="3" name="TextBox 3"/>
          <p:cNvSpPr txBox="1"/>
          <p:nvPr/>
        </p:nvSpPr>
        <p:spPr>
          <a:xfrm>
            <a:off x="1327721" y="4617178"/>
            <a:ext cx="6981948" cy="906149"/>
          </a:xfrm>
          <a:prstGeom prst="rect">
            <a:avLst/>
          </a:prstGeom>
        </p:spPr>
        <p:txBody>
          <a:bodyPr lIns="0" tIns="0" rIns="0" bIns="0" rtlCol="0" anchor="t">
            <a:spAutoFit/>
          </a:bodyPr>
          <a:lstStyle/>
          <a:p>
            <a:pPr marL="0" lvl="0" indent="0" algn="just">
              <a:lnSpc>
                <a:spcPts val="6800"/>
              </a:lnSpc>
              <a:spcBef>
                <a:spcPct val="0"/>
              </a:spcBef>
            </a:pPr>
            <a:r>
              <a:rPr lang="en-US" sz="6800">
                <a:solidFill>
                  <a:srgbClr val="253439"/>
                </a:solidFill>
                <a:latin typeface="Lato"/>
                <a:ea typeface="Lato"/>
                <a:cs typeface="Lato"/>
                <a:sym typeface="Lato"/>
              </a:rPr>
              <a:t>METHODOLOGY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1"/>
        </a:solidFill>
        <a:effectLst/>
      </p:bgPr>
    </p:bg>
    <p:spTree>
      <p:nvGrpSpPr>
        <p:cNvPr id="1" name=""/>
        <p:cNvGrpSpPr/>
        <p:nvPr/>
      </p:nvGrpSpPr>
      <p:grpSpPr>
        <a:xfrm>
          <a:off x="0" y="0"/>
          <a:ext cx="0" cy="0"/>
          <a:chOff x="0" y="0"/>
          <a:chExt cx="0" cy="0"/>
        </a:xfrm>
      </p:grpSpPr>
      <p:sp>
        <p:nvSpPr>
          <p:cNvPr id="2" name="TextBox 2"/>
          <p:cNvSpPr txBox="1"/>
          <p:nvPr/>
        </p:nvSpPr>
        <p:spPr>
          <a:xfrm>
            <a:off x="9947853" y="1130286"/>
            <a:ext cx="6737158" cy="8026428"/>
          </a:xfrm>
          <a:prstGeom prst="rect">
            <a:avLst/>
          </a:prstGeom>
        </p:spPr>
        <p:txBody>
          <a:bodyPr lIns="0" tIns="0" rIns="0" bIns="0" rtlCol="0" anchor="t">
            <a:spAutoFit/>
          </a:bodyPr>
          <a:lstStyle/>
          <a:p>
            <a:pPr marL="0" lvl="0" indent="0" algn="l">
              <a:lnSpc>
                <a:spcPts val="4199"/>
              </a:lnSpc>
              <a:spcBef>
                <a:spcPct val="0"/>
              </a:spcBef>
            </a:pPr>
            <a:r>
              <a:rPr lang="en-US" sz="2999" spc="-59" dirty="0">
                <a:solidFill>
                  <a:srgbClr val="1C191A"/>
                </a:solidFill>
                <a:latin typeface="Lato"/>
                <a:ea typeface="Lato"/>
                <a:cs typeface="Lato"/>
                <a:sym typeface="Lato"/>
              </a:rPr>
              <a:t>For license plate detection, the YOLO (You Only Look Once) object detection algorithm is used. YOLO is chosen because of its high speed and real-time detection capability. The model is trained on a labeled dataset containing vehicle images with annotated license plate regions.</a:t>
            </a:r>
            <a:endParaRPr lang="tr-TR" sz="2999" spc="-59" dirty="0">
              <a:solidFill>
                <a:srgbClr val="1C191A"/>
              </a:solidFill>
              <a:latin typeface="Lato"/>
              <a:ea typeface="Lato"/>
              <a:cs typeface="Lato"/>
              <a:sym typeface="Lato"/>
            </a:endParaRPr>
          </a:p>
          <a:p>
            <a:pPr marL="0" lvl="0" indent="0" algn="l">
              <a:lnSpc>
                <a:spcPts val="4199"/>
              </a:lnSpc>
              <a:spcBef>
                <a:spcPct val="0"/>
              </a:spcBef>
            </a:pPr>
            <a:r>
              <a:rPr lang="en-US" sz="2999" b="1" spc="-59" dirty="0">
                <a:solidFill>
                  <a:srgbClr val="1C191A"/>
                </a:solidFill>
                <a:latin typeface="Lato"/>
                <a:ea typeface="Lato"/>
                <a:cs typeface="Lato"/>
                <a:sym typeface="Lato"/>
              </a:rPr>
              <a:t>(Plaka </a:t>
            </a:r>
            <a:r>
              <a:rPr lang="en-US" sz="2999" b="1" spc="-59" dirty="0" err="1">
                <a:solidFill>
                  <a:srgbClr val="1C191A"/>
                </a:solidFill>
                <a:latin typeface="Lato"/>
                <a:ea typeface="Lato"/>
                <a:cs typeface="Lato"/>
                <a:sym typeface="Lato"/>
              </a:rPr>
              <a:t>tespiti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aşamasında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yüksek</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hız</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gerçek</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zamanlı</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algılama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yeteneği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nedeniyle</a:t>
            </a:r>
            <a:r>
              <a:rPr lang="en-US" sz="2999" b="1" spc="-59" dirty="0">
                <a:solidFill>
                  <a:srgbClr val="1C191A"/>
                </a:solidFill>
                <a:latin typeface="Lato"/>
                <a:ea typeface="Lato"/>
                <a:cs typeface="Lato"/>
                <a:sym typeface="Lato"/>
              </a:rPr>
              <a:t> YOLO (You Only Look Once) </a:t>
            </a:r>
            <a:r>
              <a:rPr lang="en-US" sz="2999" b="1" spc="-59" dirty="0" err="1">
                <a:solidFill>
                  <a:srgbClr val="1C191A"/>
                </a:solidFill>
                <a:latin typeface="Lato"/>
                <a:ea typeface="Lato"/>
                <a:cs typeface="Lato"/>
                <a:sym typeface="Lato"/>
              </a:rPr>
              <a:t>nesne</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tespit</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algoritması</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tercih</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edilmiştir</a:t>
            </a:r>
            <a:r>
              <a:rPr lang="en-US" sz="2999" b="1" spc="-59" dirty="0">
                <a:solidFill>
                  <a:srgbClr val="1C191A"/>
                </a:solidFill>
                <a:latin typeface="Lato"/>
                <a:ea typeface="Lato"/>
                <a:cs typeface="Lato"/>
                <a:sym typeface="Lato"/>
              </a:rPr>
              <a:t>. Model, </a:t>
            </a:r>
            <a:r>
              <a:rPr lang="en-US" sz="2999" b="1" spc="-59" dirty="0" err="1">
                <a:solidFill>
                  <a:srgbClr val="1C191A"/>
                </a:solidFill>
                <a:latin typeface="Lato"/>
                <a:ea typeface="Lato"/>
                <a:cs typeface="Lato"/>
                <a:sym typeface="Lato"/>
              </a:rPr>
              <a:t>plaka</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bölgeleri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etiketlenmiş</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araç</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görüntülerinden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oluşan</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bir</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veri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seti</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kullanılarak</a:t>
            </a:r>
            <a:r>
              <a:rPr lang="en-US" sz="2999" b="1" spc="-59" dirty="0">
                <a:solidFill>
                  <a:srgbClr val="1C191A"/>
                </a:solidFill>
                <a:latin typeface="Lato"/>
                <a:ea typeface="Lato"/>
                <a:cs typeface="Lato"/>
                <a:sym typeface="Lato"/>
              </a:rPr>
              <a:t> </a:t>
            </a:r>
            <a:r>
              <a:rPr lang="en-US" sz="2999" b="1" spc="-59" dirty="0" err="1">
                <a:solidFill>
                  <a:srgbClr val="1C191A"/>
                </a:solidFill>
                <a:latin typeface="Lato"/>
                <a:ea typeface="Lato"/>
                <a:cs typeface="Lato"/>
                <a:sym typeface="Lato"/>
              </a:rPr>
              <a:t>eğitilmiştir</a:t>
            </a:r>
            <a:r>
              <a:rPr lang="en-US" sz="2999" b="1" spc="-59" dirty="0">
                <a:solidFill>
                  <a:srgbClr val="1C191A"/>
                </a:solidFill>
                <a:latin typeface="Lato"/>
                <a:ea typeface="Lato"/>
                <a:cs typeface="Lato"/>
                <a:sym typeface="Lato"/>
              </a:rPr>
              <a:t>.)</a:t>
            </a:r>
          </a:p>
        </p:txBody>
      </p:sp>
      <p:sp>
        <p:nvSpPr>
          <p:cNvPr id="3" name="TextBox 3"/>
          <p:cNvSpPr txBox="1"/>
          <p:nvPr/>
        </p:nvSpPr>
        <p:spPr>
          <a:xfrm>
            <a:off x="1327721" y="4617178"/>
            <a:ext cx="6981948" cy="906149"/>
          </a:xfrm>
          <a:prstGeom prst="rect">
            <a:avLst/>
          </a:prstGeom>
        </p:spPr>
        <p:txBody>
          <a:bodyPr lIns="0" tIns="0" rIns="0" bIns="0" rtlCol="0" anchor="t">
            <a:spAutoFit/>
          </a:bodyPr>
          <a:lstStyle/>
          <a:p>
            <a:pPr marL="0" lvl="0" indent="0" algn="just">
              <a:lnSpc>
                <a:spcPts val="6800"/>
              </a:lnSpc>
              <a:spcBef>
                <a:spcPct val="0"/>
              </a:spcBef>
            </a:pPr>
            <a:r>
              <a:rPr lang="en-US" sz="6800">
                <a:solidFill>
                  <a:srgbClr val="253439"/>
                </a:solidFill>
                <a:latin typeface="Lato"/>
                <a:ea typeface="Lato"/>
                <a:cs typeface="Lato"/>
                <a:sym typeface="Lato"/>
              </a:rPr>
              <a:t>METHODOLOGY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2152</Words>
  <Application>Microsoft Office PowerPoint</Application>
  <PresentationFormat>Özel</PresentationFormat>
  <Paragraphs>169</Paragraphs>
  <Slides>31</Slides>
  <Notes>2</Notes>
  <HiddenSlides>0</HiddenSlides>
  <MMClips>0</MMClips>
  <ScaleCrop>false</ScaleCrop>
  <HeadingPairs>
    <vt:vector size="4" baseType="variant">
      <vt:variant>
        <vt:lpstr>Tema</vt:lpstr>
      </vt:variant>
      <vt:variant>
        <vt:i4>1</vt:i4>
      </vt:variant>
      <vt:variant>
        <vt:lpstr>Slayt Başlıkları</vt:lpstr>
      </vt:variant>
      <vt:variant>
        <vt:i4>31</vt:i4>
      </vt:variant>
    </vt:vector>
  </HeadingPairs>
  <TitlesOfParts>
    <vt:vector size="32"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PLATE RECOGNİTİON</dc:title>
  <dc:creator>Dilara YILMAZ</dc:creator>
  <cp:lastModifiedBy>Dilara YILMAZ</cp:lastModifiedBy>
  <cp:revision>10</cp:revision>
  <dcterms:created xsi:type="dcterms:W3CDTF">2006-08-16T00:00:00Z</dcterms:created>
  <dcterms:modified xsi:type="dcterms:W3CDTF">2025-12-21T12:22:09Z</dcterms:modified>
  <dc:identifier>DAG72DgK2hI</dc:identifier>
</cp:coreProperties>
</file>